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377" r:id="rId5"/>
    <p:sldId id="384" r:id="rId6"/>
    <p:sldId id="381" r:id="rId7"/>
    <p:sldId id="382" r:id="rId8"/>
    <p:sldId id="383" r:id="rId9"/>
    <p:sldId id="391" r:id="rId10"/>
    <p:sldId id="385" r:id="rId11"/>
    <p:sldId id="386" r:id="rId12"/>
    <p:sldId id="387" r:id="rId13"/>
    <p:sldId id="388" r:id="rId14"/>
    <p:sldId id="389" r:id="rId15"/>
    <p:sldId id="390" r:id="rId16"/>
    <p:sldId id="392" r:id="rId17"/>
    <p:sldId id="393" r:id="rId18"/>
    <p:sldId id="394" r:id="rId19"/>
    <p:sldId id="395" r:id="rId20"/>
    <p:sldId id="396" r:id="rId21"/>
    <p:sldId id="397" r:id="rId22"/>
    <p:sldId id="398" r:id="rId23"/>
    <p:sldId id="399" r:id="rId24"/>
    <p:sldId id="404" r:id="rId25"/>
    <p:sldId id="400" r:id="rId26"/>
    <p:sldId id="401" r:id="rId27"/>
    <p:sldId id="402" r:id="rId28"/>
    <p:sldId id="405" r:id="rId29"/>
    <p:sldId id="406" r:id="rId30"/>
    <p:sldId id="411" r:id="rId31"/>
    <p:sldId id="407" r:id="rId32"/>
    <p:sldId id="412" r:id="rId33"/>
    <p:sldId id="413" r:id="rId34"/>
    <p:sldId id="408" r:id="rId35"/>
    <p:sldId id="409" r:id="rId36"/>
    <p:sldId id="410" r:id="rId37"/>
    <p:sldId id="414" r:id="rId38"/>
    <p:sldId id="415" r:id="rId39"/>
    <p:sldId id="416" r:id="rId40"/>
    <p:sldId id="354" r:id="rId41"/>
  </p:sldIdLst>
  <p:sldSz cx="9144000" cy="5143500" type="screen16x9"/>
  <p:notesSz cx="7103745" cy="10234295"/>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F7F"/>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9" d="100"/>
          <a:sy n="109" d="100"/>
        </p:scale>
        <p:origin x="691"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gs" Target="tags/tag1.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121" y="1279287"/>
            <a:ext cx="6139502"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92"/>
            <a:ext cx="7886700" cy="435964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28"/>
            <a:ext cx="3276600" cy="2313078"/>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588"/>
            <a:ext cx="3383973" cy="323892"/>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2966029" y="3289513"/>
            <a:ext cx="3383973" cy="17136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4001"/>
            <a:ext cx="3366029" cy="115285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6645">
        <p:comb/>
      </p:transition>
    </mc:Choice>
    <mc:Fallback>
      <p:transition spd="med"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700"/>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90081" y="1999384"/>
            <a:ext cx="3655181"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92704" y="1999384"/>
            <a:ext cx="3673182"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3124012"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342961"/>
            <a:ext cx="4629150" cy="405359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3124012" cy="28591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5"/>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7"/>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Click="0" advTm="6645">
    <p:comb/>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image" Target="../media/image21.jpeg"/><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24.jpe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5.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1.xml"/><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image" Target="../media/image5.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image" Target="../media/image5.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image" Target="../media/image30.png"/><Relationship Id="rId1"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35.xml"/><Relationship Id="rId7" Type="http://schemas.openxmlformats.org/officeDocument/2006/relationships/slideLayout" Target="../slideLayouts/slideLayout1.xml"/><Relationship Id="rId6" Type="http://schemas.openxmlformats.org/officeDocument/2006/relationships/image" Target="../media/image31.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10.jpe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205" y="456565"/>
            <a:ext cx="7683500" cy="3891280"/>
          </a:xfrm>
          <a:prstGeom prst="rect">
            <a:avLst/>
          </a:prstGeom>
          <a:noFill/>
          <a:ln w="38100">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402080" y="1464310"/>
            <a:ext cx="6760210" cy="852805"/>
          </a:xfrm>
          <a:prstGeom prst="rect">
            <a:avLst/>
          </a:prstGeom>
          <a:noFill/>
        </p:spPr>
        <p:txBody>
          <a:bodyPr wrap="square" rtlCol="0">
            <a:spAutoFit/>
          </a:bodyPr>
          <a:lstStyle/>
          <a:p>
            <a:pPr algn="ctr"/>
            <a:r>
              <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老年人护理及技术</a:t>
            </a:r>
            <a:endPar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endParaRPr>
          </a:p>
        </p:txBody>
      </p:sp>
      <p:grpSp>
        <p:nvGrpSpPr>
          <p:cNvPr id="39" name="组合 38"/>
          <p:cNvGrpSpPr>
            <a:grpSpLocks noChangeAspect="1"/>
          </p:cNvGrpSpPr>
          <p:nvPr/>
        </p:nvGrpSpPr>
        <p:grpSpPr>
          <a:xfrm>
            <a:off x="6792461" y="452781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6232715" y="452781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7352207" y="452781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7911953" y="452781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8471701" y="452781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1"/>
          <a:stretch>
            <a:fillRect/>
          </a:stretch>
        </p:blipFill>
        <p:spPr>
          <a:xfrm>
            <a:off x="4531424" y="-587871"/>
            <a:ext cx="6034726" cy="2640192"/>
          </a:xfrm>
          <a:prstGeom prst="rect">
            <a:avLst/>
          </a:prstGeom>
        </p:spPr>
      </p:pic>
      <p:pic>
        <p:nvPicPr>
          <p:cNvPr id="5" name="图片 4" descr="89"/>
          <p:cNvPicPr>
            <a:picLocks noChangeAspect="1"/>
          </p:cNvPicPr>
          <p:nvPr/>
        </p:nvPicPr>
        <p:blipFill>
          <a:blip r:embed="rId2"/>
          <a:stretch>
            <a:fillRect/>
          </a:stretch>
        </p:blipFill>
        <p:spPr>
          <a:xfrm>
            <a:off x="-601635" y="2846009"/>
            <a:ext cx="5404204" cy="2851636"/>
          </a:xfrm>
          <a:prstGeom prst="rect">
            <a:avLst/>
          </a:prstGeom>
        </p:spPr>
      </p:pic>
      <p:pic>
        <p:nvPicPr>
          <p:cNvPr id="6" name="图片 5" descr="852"/>
          <p:cNvPicPr>
            <a:picLocks noChangeAspect="1"/>
          </p:cNvPicPr>
          <p:nvPr/>
        </p:nvPicPr>
        <p:blipFill>
          <a:blip r:embed="rId3"/>
          <a:stretch>
            <a:fillRect/>
          </a:stretch>
        </p:blipFill>
        <p:spPr>
          <a:xfrm>
            <a:off x="1358265" y="716280"/>
            <a:ext cx="981075" cy="889635"/>
          </a:xfrm>
          <a:prstGeom prst="rect">
            <a:avLst/>
          </a:prstGeom>
        </p:spPr>
      </p:pic>
      <p:sp>
        <p:nvSpPr>
          <p:cNvPr id="10" name="圆角矩形 9"/>
          <p:cNvSpPr/>
          <p:nvPr/>
        </p:nvSpPr>
        <p:spPr>
          <a:xfrm>
            <a:off x="2339340" y="2624455"/>
            <a:ext cx="5116195" cy="698500"/>
          </a:xfrm>
          <a:prstGeom prst="roundRect">
            <a:avLst/>
          </a:prstGeom>
          <a:noFill/>
          <a:ln>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项目一 养老护理员消毒隔离知识</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1000" fill="hold"/>
                                        <p:tgtEl>
                                          <p:spTgt spid="35"/>
                                        </p:tgtEl>
                                        <p:attrNameLst>
                                          <p:attrName>ppt_w</p:attrName>
                                        </p:attrNameLst>
                                      </p:cBhvr>
                                      <p:tavLst>
                                        <p:tav tm="0">
                                          <p:val>
                                            <p:strVal val="#ppt_w+.3"/>
                                          </p:val>
                                        </p:tav>
                                        <p:tav tm="100000">
                                          <p:val>
                                            <p:strVal val="#ppt_w"/>
                                          </p:val>
                                        </p:tav>
                                      </p:tavLst>
                                    </p:anim>
                                    <p:anim calcmode="lin" valueType="num">
                                      <p:cBhvr>
                                        <p:cTn id="14" dur="1000" fill="hold"/>
                                        <p:tgtEl>
                                          <p:spTgt spid="35"/>
                                        </p:tgtEl>
                                        <p:attrNameLst>
                                          <p:attrName>ppt_h</p:attrName>
                                        </p:attrNameLst>
                                      </p:cBhvr>
                                      <p:tavLst>
                                        <p:tav tm="0">
                                          <p:val>
                                            <p:strVal val="#ppt_h"/>
                                          </p:val>
                                        </p:tav>
                                        <p:tav tm="100000">
                                          <p:val>
                                            <p:strVal val="#ppt_h"/>
                                          </p:val>
                                        </p:tav>
                                      </p:tavLst>
                                    </p:anim>
                                    <p:animEffect transition="in" filter="fade">
                                      <p:cBhvr>
                                        <p:cTn id="15" dur="1000"/>
                                        <p:tgtEl>
                                          <p:spTgt spid="35"/>
                                        </p:tgtEl>
                                      </p:cBhvr>
                                    </p:animEffect>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par>
                          <p:cTn id="24" fill="hold">
                            <p:stCondLst>
                              <p:cond delay="2849"/>
                            </p:stCondLst>
                            <p:childTnLst>
                              <p:par>
                                <p:cTn id="25" presetID="53" presetClass="entr" presetSubtype="16"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53" presetClass="entr" presetSubtype="16"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childTnLst>
                          </p:cTn>
                        </p:par>
                        <p:par>
                          <p:cTn id="50" fill="hold">
                            <p:stCondLst>
                              <p:cond delay="3349"/>
                            </p:stCondLst>
                            <p:childTnLst>
                              <p:par>
                                <p:cTn id="51" presetID="17" presetClass="entr" presetSubtype="1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blinds(horizontal)">
                                      <p:cBhvr>
                                        <p:cTn id="5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707886"/>
            <a:chOff x="162802" y="106676"/>
            <a:chExt cx="6847522" cy="1048535"/>
          </a:xfrm>
        </p:grpSpPr>
        <p:sp>
          <p:nvSpPr>
            <p:cNvPr id="9" name="文本框 8"/>
            <p:cNvSpPr txBox="1"/>
            <p:nvPr/>
          </p:nvSpPr>
          <p:spPr>
            <a:xfrm>
              <a:off x="923920" y="106676"/>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1 </a:t>
              </a:r>
              <a:r>
                <a:rPr lang="zh-CN" altLang="zh-CN" sz="2000" dirty="0">
                  <a:solidFill>
                    <a:srgbClr val="FF7F7F"/>
                  </a:solidFill>
                  <a:latin typeface="微软雅黑" panose="020B0503020204020204" charset="-122"/>
                  <a:ea typeface="微软雅黑" panose="020B0503020204020204" charset="-122"/>
                </a:rPr>
                <a:t>隔离技术概述</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774000" y="872437"/>
            <a:ext cx="7513200" cy="2538452"/>
          </a:xfrm>
          <a:prstGeom prst="rect">
            <a:avLst/>
          </a:prstGeom>
          <a:noFill/>
        </p:spPr>
        <p:txBody>
          <a:bodyPr wrap="square">
            <a:spAutoFit/>
          </a:bodyPr>
          <a:lstStyle/>
          <a:p>
            <a:pPr indent="266700" algn="just">
              <a:lnSpc>
                <a:spcPct val="150000"/>
              </a:lnSpc>
            </a:pP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以下情况应穿隔离衣：</a:t>
            </a:r>
            <a:endPar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1.</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接触经接触传播的感染性疾病患者如传染病患者、多重耐药菌感染患者等时；</a:t>
            </a:r>
            <a:endPar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2.</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对患者实行保护性隔离时，如大面积烧伤、骨髓移植等患者进行护理时；</a:t>
            </a:r>
            <a:endPar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3.</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可能受到患者血液、体液、分泌物、排泄物喷溅时。</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707886"/>
            <a:chOff x="162802" y="106676"/>
            <a:chExt cx="6847522" cy="1048535"/>
          </a:xfrm>
        </p:grpSpPr>
        <p:sp>
          <p:nvSpPr>
            <p:cNvPr id="9" name="文本框 8"/>
            <p:cNvSpPr txBox="1"/>
            <p:nvPr/>
          </p:nvSpPr>
          <p:spPr>
            <a:xfrm>
              <a:off x="923920" y="106676"/>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1 </a:t>
              </a:r>
              <a:r>
                <a:rPr lang="zh-CN" altLang="zh-CN" sz="2000" dirty="0">
                  <a:solidFill>
                    <a:srgbClr val="FF7F7F"/>
                  </a:solidFill>
                  <a:latin typeface="微软雅黑" panose="020B0503020204020204" charset="-122"/>
                  <a:ea typeface="微软雅黑" panose="020B0503020204020204" charset="-122"/>
                </a:rPr>
                <a:t>隔离技术概述</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685987" y="705116"/>
            <a:ext cx="4572000" cy="369332"/>
          </a:xfrm>
          <a:prstGeom prst="rect">
            <a:avLst/>
          </a:prstGeom>
          <a:noFill/>
        </p:spPr>
        <p:txBody>
          <a:bodyPr wrap="square">
            <a:spAutoFit/>
          </a:bodyPr>
          <a:lstStyle/>
          <a:p>
            <a:r>
              <a:rPr lang="zh-CN" altLang="zh-CN" sz="1800" b="1" kern="100" dirty="0">
                <a:solidFill>
                  <a:srgbClr val="000000"/>
                </a:solidFill>
                <a:effectLst/>
                <a:ea typeface="宋体" panose="02010600030101010101" pitchFamily="2" charset="-122"/>
                <a:cs typeface="宋体" panose="02010600030101010101" pitchFamily="2" charset="-122"/>
              </a:rPr>
              <a:t>（三）护目镜、防护面罩</a:t>
            </a:r>
            <a:endParaRPr lang="zh-CN" altLang="en-US" b="1" dirty="0"/>
          </a:p>
        </p:txBody>
      </p:sp>
      <p:sp>
        <p:nvSpPr>
          <p:cNvPr id="5" name="文本框 4"/>
          <p:cNvSpPr txBox="1"/>
          <p:nvPr/>
        </p:nvSpPr>
        <p:spPr>
          <a:xfrm>
            <a:off x="669098" y="1158854"/>
            <a:ext cx="7891092" cy="876458"/>
          </a:xfrm>
          <a:prstGeom prst="rect">
            <a:avLst/>
          </a:prstGeom>
          <a:noFill/>
        </p:spPr>
        <p:txBody>
          <a:bodyPr wrap="square">
            <a:spAutoFit/>
          </a:bodyPr>
          <a:lstStyle/>
          <a:p>
            <a:pPr indent="266700" algn="just">
              <a:lnSpc>
                <a:spcPct val="150000"/>
              </a:lnSpc>
            </a:pP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防护面罩</a:t>
            </a:r>
            <a:r>
              <a:rPr lang="zh-CN" altLang="en-US"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能防止老年人的血液、体液等具有感染性物质溅到人体面部。</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护目镜</a:t>
            </a:r>
            <a:r>
              <a:rPr lang="zh-CN" altLang="en-US"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能防止老年人的血液、体液等具有感染性物质溅入人体眼部。</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1092" y="2119718"/>
            <a:ext cx="2292350" cy="2292350"/>
          </a:xfrm>
          <a:prstGeom prst="rect">
            <a:avLst/>
          </a:prstGeom>
        </p:spPr>
      </p:pic>
      <p:sp>
        <p:nvSpPr>
          <p:cNvPr id="8" name="文本框 7"/>
          <p:cNvSpPr txBox="1"/>
          <p:nvPr/>
        </p:nvSpPr>
        <p:spPr>
          <a:xfrm>
            <a:off x="2286000" y="4475205"/>
            <a:ext cx="1062111" cy="276999"/>
          </a:xfrm>
          <a:prstGeom prst="rect">
            <a:avLst/>
          </a:prstGeom>
          <a:noFill/>
        </p:spPr>
        <p:txBody>
          <a:bodyPr wrap="square">
            <a:spAutoFit/>
          </a:bodyPr>
          <a:lstStyle/>
          <a:p>
            <a:r>
              <a:rPr lang="zh-CN" altLang="zh-CN" sz="1200" b="1" kern="100" dirty="0">
                <a:solidFill>
                  <a:srgbClr val="000000"/>
                </a:solidFill>
                <a:effectLst/>
                <a:ea typeface="宋体" panose="02010600030101010101" pitchFamily="2" charset="-122"/>
                <a:cs typeface="宋体" panose="02010600030101010101" pitchFamily="2" charset="-122"/>
              </a:rPr>
              <a:t>防护面罩</a:t>
            </a:r>
            <a:endParaRPr lang="zh-CN" altLang="en-US" sz="1200" dirty="0"/>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9326" y="2119718"/>
            <a:ext cx="2286000" cy="2286000"/>
          </a:xfrm>
          <a:prstGeom prst="rect">
            <a:avLst/>
          </a:prstGeom>
        </p:spPr>
      </p:pic>
      <p:sp>
        <p:nvSpPr>
          <p:cNvPr id="15" name="文本框 14"/>
          <p:cNvSpPr txBox="1"/>
          <p:nvPr/>
        </p:nvSpPr>
        <p:spPr>
          <a:xfrm>
            <a:off x="5901397" y="4405718"/>
            <a:ext cx="949569" cy="276999"/>
          </a:xfrm>
          <a:prstGeom prst="rect">
            <a:avLst/>
          </a:prstGeom>
          <a:noFill/>
        </p:spPr>
        <p:txBody>
          <a:bodyPr wrap="square">
            <a:spAutoFit/>
          </a:bodyPr>
          <a:lstStyle/>
          <a:p>
            <a:r>
              <a:rPr lang="zh-CN" altLang="zh-CN" sz="1200" b="1" kern="100" dirty="0">
                <a:solidFill>
                  <a:srgbClr val="000000"/>
                </a:solidFill>
                <a:effectLst/>
                <a:ea typeface="宋体" panose="02010600030101010101" pitchFamily="2" charset="-122"/>
                <a:cs typeface="宋体" panose="02010600030101010101" pitchFamily="2" charset="-122"/>
              </a:rPr>
              <a:t> 护目镜</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707886"/>
            <a:chOff x="162802" y="106676"/>
            <a:chExt cx="6847522" cy="1048535"/>
          </a:xfrm>
        </p:grpSpPr>
        <p:sp>
          <p:nvSpPr>
            <p:cNvPr id="9" name="文本框 8"/>
            <p:cNvSpPr txBox="1"/>
            <p:nvPr/>
          </p:nvSpPr>
          <p:spPr>
            <a:xfrm>
              <a:off x="923920" y="106676"/>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1 </a:t>
              </a:r>
              <a:r>
                <a:rPr lang="zh-CN" altLang="zh-CN" sz="2000" dirty="0">
                  <a:solidFill>
                    <a:srgbClr val="FF7F7F"/>
                  </a:solidFill>
                  <a:latin typeface="微软雅黑" panose="020B0503020204020204" charset="-122"/>
                  <a:ea typeface="微软雅黑" panose="020B0503020204020204" charset="-122"/>
                </a:rPr>
                <a:t>隔离技术概述</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851095" y="964366"/>
            <a:ext cx="7441809" cy="2538452"/>
          </a:xfrm>
          <a:prstGeom prst="rect">
            <a:avLst/>
          </a:prstGeom>
          <a:noFill/>
        </p:spPr>
        <p:txBody>
          <a:bodyPr wrap="square">
            <a:spAutoFit/>
          </a:bodyPr>
          <a:lstStyle/>
          <a:p>
            <a:pPr indent="266700" algn="just">
              <a:lnSpc>
                <a:spcPct val="150000"/>
              </a:lnSpc>
            </a:pP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下列情况应使用护目镜或防护面罩：</a:t>
            </a:r>
            <a:endPar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1.</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在进行诊疗、护理操作，可能发生老年人血液、体液、分泌物等喷溅时；</a:t>
            </a:r>
            <a:endPar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2.</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近距离接触经飞沫传播的传染病老年人时；</a:t>
            </a:r>
            <a:endPar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3.</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为呼吸道传染病老年人进行气管切开、气管插管等近距离操作，可能发生老年人血液、体液、分泌物喷溅时，应使用全面型防护面罩。</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707886"/>
            <a:chOff x="162802" y="106676"/>
            <a:chExt cx="6847522" cy="1048535"/>
          </a:xfrm>
        </p:grpSpPr>
        <p:sp>
          <p:nvSpPr>
            <p:cNvPr id="9" name="文本框 8"/>
            <p:cNvSpPr txBox="1"/>
            <p:nvPr/>
          </p:nvSpPr>
          <p:spPr>
            <a:xfrm>
              <a:off x="923920" y="106676"/>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1 </a:t>
              </a:r>
              <a:r>
                <a:rPr lang="zh-CN" altLang="zh-CN" sz="2000" dirty="0">
                  <a:solidFill>
                    <a:srgbClr val="FF7F7F"/>
                  </a:solidFill>
                  <a:latin typeface="微软雅黑" panose="020B0503020204020204" charset="-122"/>
                  <a:ea typeface="微软雅黑" panose="020B0503020204020204" charset="-122"/>
                </a:rPr>
                <a:t>隔离技术概述</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1062110" y="962188"/>
            <a:ext cx="7427741" cy="2122953"/>
          </a:xfrm>
          <a:prstGeom prst="rect">
            <a:avLst/>
          </a:prstGeom>
          <a:noFill/>
        </p:spPr>
        <p:txBody>
          <a:bodyPr wrap="square">
            <a:spAutoFit/>
          </a:bodyPr>
          <a:lstStyle/>
          <a:p>
            <a:pPr indent="266700" algn="l">
              <a:lnSpc>
                <a:spcPct val="150000"/>
              </a:lnSpc>
            </a:pP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戴护目镜、防护面罩佩戴注意事项：</a:t>
            </a:r>
            <a:endPar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indent="266700" algn="l">
              <a:lnSpc>
                <a:spcPct val="150000"/>
              </a:lnSpc>
            </a:pP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1.</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佩戴前应检查有无破损，佩戴装置有无松脱；</a:t>
            </a:r>
            <a:endPar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indent="266700" algn="l">
              <a:lnSpc>
                <a:spcPct val="150000"/>
              </a:lnSpc>
            </a:pP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2.</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佩戴后应调节舒适度；</a:t>
            </a:r>
            <a:endPar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indent="266700" algn="l">
              <a:lnSpc>
                <a:spcPct val="150000"/>
              </a:lnSpc>
            </a:pP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3.</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摘下时应捏住靠头或耳朵的一边，放入医疗垃圾袋内，如需重复使用，放入回收容器内，以便清洁、消毒。</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707886"/>
            <a:chOff x="162802" y="106676"/>
            <a:chExt cx="6847522" cy="1048535"/>
          </a:xfrm>
        </p:grpSpPr>
        <p:sp>
          <p:nvSpPr>
            <p:cNvPr id="9" name="文本框 8"/>
            <p:cNvSpPr txBox="1"/>
            <p:nvPr/>
          </p:nvSpPr>
          <p:spPr>
            <a:xfrm>
              <a:off x="923920" y="106676"/>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1 </a:t>
              </a:r>
              <a:r>
                <a:rPr lang="zh-CN" altLang="zh-CN" sz="2000" dirty="0">
                  <a:solidFill>
                    <a:srgbClr val="FF7F7F"/>
                  </a:solidFill>
                  <a:latin typeface="微软雅黑" panose="020B0503020204020204" charset="-122"/>
                  <a:ea typeface="微软雅黑" panose="020B0503020204020204" charset="-122"/>
                </a:rPr>
                <a:t>隔离技术概述</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669098" y="595239"/>
            <a:ext cx="4572000" cy="369332"/>
          </a:xfrm>
          <a:prstGeom prst="rect">
            <a:avLst/>
          </a:prstGeom>
          <a:noFill/>
        </p:spPr>
        <p:txBody>
          <a:bodyPr wrap="square">
            <a:spAutoFit/>
          </a:bodyPr>
          <a:lstStyle/>
          <a:p>
            <a:pPr indent="266700" algn="just"/>
            <a:r>
              <a:rPr lang="zh-CN" altLang="zh-CN" sz="1800" b="1"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（四）防护服</a:t>
            </a:r>
            <a:endParaRPr lang="zh-CN" altLang="zh-CN" sz="12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773722" y="1056479"/>
            <a:ext cx="7624689" cy="1707455"/>
          </a:xfrm>
          <a:prstGeom prst="rect">
            <a:avLst/>
          </a:prstGeom>
          <a:noFill/>
        </p:spPr>
        <p:txBody>
          <a:bodyPr wrap="square">
            <a:spAutoFit/>
          </a:bodyPr>
          <a:lstStyle/>
          <a:p>
            <a:pPr indent="266700" algn="just">
              <a:lnSpc>
                <a:spcPct val="150000"/>
              </a:lnSpc>
            </a:pP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医务人员在接触甲类或按</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甲类传染病</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管理的传染病老年人时须穿防护服。防护服应具有良好的防水、抗静电和过滤效能，无皮肤刺激性，穿脱方便，结合部严密，袖口、脚踝口应为弹性收口。</a:t>
            </a:r>
            <a:endPar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防护服属于一次性防护用品，分连体式和分体式两种。</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4" name="图片 13"/>
          <p:cNvPicPr>
            <a:picLocks noChangeAspect="1"/>
          </p:cNvPicPr>
          <p:nvPr/>
        </p:nvPicPr>
        <p:blipFill>
          <a:blip r:embed="rId2"/>
          <a:stretch>
            <a:fillRect/>
          </a:stretch>
        </p:blipFill>
        <p:spPr>
          <a:xfrm>
            <a:off x="6549886" y="2039704"/>
            <a:ext cx="2065199" cy="2583404"/>
          </a:xfrm>
          <a:prstGeom prst="rect">
            <a:avLst/>
          </a:prstGeom>
        </p:spPr>
      </p:pic>
      <p:sp>
        <p:nvSpPr>
          <p:cNvPr id="16" name="文本框 15"/>
          <p:cNvSpPr txBox="1"/>
          <p:nvPr/>
        </p:nvSpPr>
        <p:spPr>
          <a:xfrm>
            <a:off x="7202657" y="4623108"/>
            <a:ext cx="759655" cy="276999"/>
          </a:xfrm>
          <a:prstGeom prst="rect">
            <a:avLst/>
          </a:prstGeom>
          <a:noFill/>
        </p:spPr>
        <p:txBody>
          <a:bodyPr wrap="square">
            <a:spAutoFit/>
          </a:bodyPr>
          <a:lstStyle/>
          <a:p>
            <a:r>
              <a:rPr lang="zh-CN" altLang="zh-CN" sz="1200" b="1" kern="100" dirty="0">
                <a:effectLst/>
                <a:ea typeface="宋体" panose="02010600030101010101" pitchFamily="2" charset="-122"/>
                <a:cs typeface="宋体" panose="02010600030101010101" pitchFamily="2" charset="-122"/>
              </a:rPr>
              <a:t> 防护衣</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707886"/>
            <a:chOff x="162802" y="106676"/>
            <a:chExt cx="6847522" cy="1048535"/>
          </a:xfrm>
        </p:grpSpPr>
        <p:sp>
          <p:nvSpPr>
            <p:cNvPr id="9" name="文本框 8"/>
            <p:cNvSpPr txBox="1"/>
            <p:nvPr/>
          </p:nvSpPr>
          <p:spPr>
            <a:xfrm>
              <a:off x="923920" y="106676"/>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1 </a:t>
              </a:r>
              <a:r>
                <a:rPr lang="zh-CN" altLang="zh-CN" sz="2000" dirty="0">
                  <a:solidFill>
                    <a:srgbClr val="FF7F7F"/>
                  </a:solidFill>
                  <a:latin typeface="微软雅黑" panose="020B0503020204020204" charset="-122"/>
                  <a:ea typeface="微软雅黑" panose="020B0503020204020204" charset="-122"/>
                </a:rPr>
                <a:t>隔离技术概述</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1062993" y="1261463"/>
            <a:ext cx="7764484" cy="1707455"/>
          </a:xfrm>
          <a:prstGeom prst="rect">
            <a:avLst/>
          </a:prstGeom>
          <a:noFill/>
        </p:spPr>
        <p:txBody>
          <a:bodyPr wrap="square">
            <a:spAutoFit/>
          </a:bodyPr>
          <a:lstStyle/>
          <a:p>
            <a:pPr indent="266700" algn="just">
              <a:lnSpc>
                <a:spcPct val="150000"/>
              </a:lnSpc>
            </a:pP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下列情况应穿防护服：</a:t>
            </a:r>
            <a:endPar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1.</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临床医务人员在接触甲类或按甲类传染病管理的传染病老年人时。</a:t>
            </a:r>
            <a:endPar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2.</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接触经空气传播或飞沫传播的传染病老年人。</a:t>
            </a:r>
            <a:endPar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3.</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可能受到老年人血液、体液、分泌物、排泄物喷溅时。</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707886"/>
            <a:chOff x="162802" y="106676"/>
            <a:chExt cx="6847522" cy="1048535"/>
          </a:xfrm>
        </p:grpSpPr>
        <p:sp>
          <p:nvSpPr>
            <p:cNvPr id="9" name="文本框 8"/>
            <p:cNvSpPr txBox="1"/>
            <p:nvPr/>
          </p:nvSpPr>
          <p:spPr>
            <a:xfrm>
              <a:off x="923920" y="106676"/>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1 </a:t>
              </a:r>
              <a:r>
                <a:rPr lang="zh-CN" altLang="zh-CN" sz="2000" dirty="0">
                  <a:solidFill>
                    <a:srgbClr val="FF7F7F"/>
                  </a:solidFill>
                  <a:latin typeface="微软雅黑" panose="020B0503020204020204" charset="-122"/>
                  <a:ea typeface="微软雅黑" panose="020B0503020204020204" charset="-122"/>
                </a:rPr>
                <a:t>隔离技术概述</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998805" y="779905"/>
            <a:ext cx="7174523" cy="2538452"/>
          </a:xfrm>
          <a:prstGeom prst="rect">
            <a:avLst/>
          </a:prstGeom>
          <a:noFill/>
        </p:spPr>
        <p:txBody>
          <a:bodyPr wrap="square">
            <a:spAutoFit/>
          </a:bodyPr>
          <a:lstStyle/>
          <a:p>
            <a:pPr indent="266700" algn="just">
              <a:lnSpc>
                <a:spcPct val="150000"/>
              </a:lnSpc>
            </a:pP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使用防护服的注意事项：</a:t>
            </a:r>
            <a:endPar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1.</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防护服只能在规定区域内穿脱，穿前检查有无潮湿、破损，长短是否合适。</a:t>
            </a:r>
            <a:endPar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2. </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防护服如有潮湿、破损或污染，应立即更换。</a:t>
            </a:r>
            <a:endPar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3. </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接触多个同类传染病老年人时，防护服可连续使用；接触疑似老年人时，防护服应每次更换。</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707886"/>
            <a:chOff x="162802" y="106676"/>
            <a:chExt cx="6847522" cy="1048535"/>
          </a:xfrm>
        </p:grpSpPr>
        <p:sp>
          <p:nvSpPr>
            <p:cNvPr id="9" name="文本框 8"/>
            <p:cNvSpPr txBox="1"/>
            <p:nvPr/>
          </p:nvSpPr>
          <p:spPr>
            <a:xfrm>
              <a:off x="923920" y="106676"/>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1 </a:t>
              </a:r>
              <a:r>
                <a:rPr lang="zh-CN" altLang="zh-CN" sz="2000" dirty="0">
                  <a:solidFill>
                    <a:srgbClr val="FF7F7F"/>
                  </a:solidFill>
                  <a:latin typeface="微软雅黑" panose="020B0503020204020204" charset="-122"/>
                  <a:ea typeface="微软雅黑" panose="020B0503020204020204" charset="-122"/>
                </a:rPr>
                <a:t>隔离技术概述</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597876" y="779905"/>
            <a:ext cx="4572000" cy="369332"/>
          </a:xfrm>
          <a:prstGeom prst="rect">
            <a:avLst/>
          </a:prstGeom>
          <a:noFill/>
        </p:spPr>
        <p:txBody>
          <a:bodyPr wrap="square">
            <a:spAutoFit/>
          </a:bodyPr>
          <a:lstStyle/>
          <a:p>
            <a:pPr indent="266700" algn="just"/>
            <a:r>
              <a:rPr lang="zh-CN" altLang="zh-CN" sz="1800" b="1"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（五）防水围裙、鞋套</a:t>
            </a:r>
            <a:endParaRPr lang="zh-CN" altLang="zh-CN" sz="12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1041010" y="1279886"/>
            <a:ext cx="7455876" cy="2538452"/>
          </a:xfrm>
          <a:prstGeom prst="rect">
            <a:avLst/>
          </a:prstGeom>
          <a:noFill/>
        </p:spPr>
        <p:txBody>
          <a:bodyPr wrap="square">
            <a:spAutoFit/>
          </a:bodyPr>
          <a:lstStyle/>
          <a:p>
            <a:pPr indent="266700" algn="just">
              <a:lnSpc>
                <a:spcPct val="150000"/>
              </a:lnSpc>
            </a:pP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防水围裙</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图</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主要用于可能受到患者的血液、体液、分泌物及其他污染物质喷溅、进行复用医疗器械的清洗时。</a:t>
            </a:r>
            <a:endPar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主要分为两种：</a:t>
            </a:r>
            <a:endPar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1.</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重复使用的围裙，每班使用后应及时清洗与消毒；遇有破损或渗透时，应及时更换。</a:t>
            </a:r>
            <a:endPar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2.</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一次性使用的围裙，应一次性使用，受到污染时应及时更换。</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707886"/>
            <a:chOff x="162802" y="106676"/>
            <a:chExt cx="6847522" cy="1048535"/>
          </a:xfrm>
        </p:grpSpPr>
        <p:sp>
          <p:nvSpPr>
            <p:cNvPr id="9" name="文本框 8"/>
            <p:cNvSpPr txBox="1"/>
            <p:nvPr/>
          </p:nvSpPr>
          <p:spPr>
            <a:xfrm>
              <a:off x="923920" y="106676"/>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1 </a:t>
              </a:r>
              <a:r>
                <a:rPr lang="zh-CN" altLang="zh-CN" sz="2000" dirty="0">
                  <a:solidFill>
                    <a:srgbClr val="FF7F7F"/>
                  </a:solidFill>
                  <a:latin typeface="微软雅黑" panose="020B0503020204020204" charset="-122"/>
                  <a:ea typeface="微软雅黑" panose="020B0503020204020204" charset="-122"/>
                </a:rPr>
                <a:t>隔离技术概述</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669097" y="817424"/>
            <a:ext cx="7785585" cy="1707455"/>
          </a:xfrm>
          <a:prstGeom prst="rect">
            <a:avLst/>
          </a:prstGeom>
          <a:noFill/>
        </p:spPr>
        <p:txBody>
          <a:bodyPr wrap="square">
            <a:spAutoFit/>
          </a:bodyPr>
          <a:lstStyle/>
          <a:p>
            <a:pPr indent="266700" algn="just">
              <a:lnSpc>
                <a:spcPct val="150000"/>
              </a:lnSpc>
            </a:pP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鞋套</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图医用鞋套</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为一次性使用物品，具有良好的防水性能，鞋套应在规定区域内穿鞋套，一般从潜在污染区进入污染区时和从缓冲间进入负压病室时应穿鞋套，离开该区域时应及时脱掉放入医疗垃圾袋内；发现鞋套破损应及时更换。</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719678" y="2263286"/>
            <a:ext cx="1892300" cy="2487930"/>
          </a:xfrm>
          <a:prstGeom prst="rect">
            <a:avLst/>
          </a:prstGeom>
          <a:noFill/>
          <a:ln>
            <a:noFill/>
          </a:ln>
        </p:spPr>
      </p:pic>
      <p:pic>
        <p:nvPicPr>
          <p:cNvPr id="5" name="Picture 12"/>
          <p:cNvPicPr>
            <a:picLocks noChangeAspect="1"/>
          </p:cNvPicPr>
          <p:nvPr/>
        </p:nvPicPr>
        <p:blipFill>
          <a:blip r:embed="rId3" cstate="print"/>
          <a:srcRect/>
          <a:stretch>
            <a:fillRect/>
          </a:stretch>
        </p:blipFill>
        <p:spPr>
          <a:xfrm>
            <a:off x="5257987" y="2300751"/>
            <a:ext cx="1913255" cy="2413000"/>
          </a:xfrm>
          <a:prstGeom prst="rect">
            <a:avLst/>
          </a:prstGeom>
          <a:noFill/>
          <a:ln w="9525">
            <a:noFill/>
            <a:miter lim="800000"/>
            <a:headEnd/>
            <a:tailEnd/>
          </a:ln>
        </p:spPr>
      </p:pic>
      <p:sp>
        <p:nvSpPr>
          <p:cNvPr id="7" name="文本框 6"/>
          <p:cNvSpPr txBox="1"/>
          <p:nvPr/>
        </p:nvSpPr>
        <p:spPr>
          <a:xfrm>
            <a:off x="1967698" y="4713751"/>
            <a:ext cx="4572000" cy="276999"/>
          </a:xfrm>
          <a:prstGeom prst="rect">
            <a:avLst/>
          </a:prstGeom>
          <a:noFill/>
        </p:spPr>
        <p:txBody>
          <a:bodyPr wrap="square">
            <a:spAutoFit/>
          </a:bodyPr>
          <a:lstStyle/>
          <a:p>
            <a:r>
              <a:rPr lang="zh-CN" altLang="zh-CN" sz="1200" b="1" kern="100" dirty="0">
                <a:effectLst/>
                <a:ea typeface="宋体" panose="02010600030101010101" pitchFamily="2" charset="-122"/>
                <a:cs typeface="宋体" panose="02010600030101010101" pitchFamily="2" charset="-122"/>
              </a:rPr>
              <a:t>医用防水围裙</a:t>
            </a:r>
            <a:endParaRPr lang="zh-CN" altLang="en-US" sz="1200" dirty="0"/>
          </a:p>
        </p:txBody>
      </p:sp>
      <p:sp>
        <p:nvSpPr>
          <p:cNvPr id="13" name="文本框 12"/>
          <p:cNvSpPr txBox="1"/>
          <p:nvPr/>
        </p:nvSpPr>
        <p:spPr>
          <a:xfrm>
            <a:off x="5809957" y="4713750"/>
            <a:ext cx="2708031" cy="276999"/>
          </a:xfrm>
          <a:prstGeom prst="rect">
            <a:avLst/>
          </a:prstGeom>
          <a:noFill/>
        </p:spPr>
        <p:txBody>
          <a:bodyPr wrap="square">
            <a:spAutoFit/>
          </a:bodyPr>
          <a:lstStyle/>
          <a:p>
            <a:r>
              <a:rPr lang="zh-CN" altLang="zh-CN" sz="1200" b="1" kern="100" dirty="0">
                <a:effectLst/>
                <a:ea typeface="宋体" panose="02010600030101010101" pitchFamily="2" charset="-122"/>
                <a:cs typeface="宋体" panose="02010600030101010101" pitchFamily="2" charset="-122"/>
              </a:rPr>
              <a:t>医用鞋套</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707886"/>
            <a:chOff x="162802" y="106676"/>
            <a:chExt cx="6847522" cy="1048535"/>
          </a:xfrm>
        </p:grpSpPr>
        <p:sp>
          <p:nvSpPr>
            <p:cNvPr id="9" name="文本框 8"/>
            <p:cNvSpPr txBox="1"/>
            <p:nvPr/>
          </p:nvSpPr>
          <p:spPr>
            <a:xfrm>
              <a:off x="923920" y="106676"/>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2 </a:t>
              </a:r>
              <a:r>
                <a:rPr lang="zh-CN" altLang="zh-CN" sz="2000" dirty="0">
                  <a:solidFill>
                    <a:srgbClr val="FF7F7F"/>
                  </a:solidFill>
                  <a:latin typeface="微软雅黑" panose="020B0503020204020204" charset="-122"/>
                  <a:ea typeface="微软雅黑" panose="020B0503020204020204" charset="-122"/>
                </a:rPr>
                <a:t>洗手、佩戴口罩和帽子的方法</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395602" y="384155"/>
            <a:ext cx="4572000" cy="506677"/>
          </a:xfrm>
          <a:prstGeom prst="rect">
            <a:avLst/>
          </a:prstGeom>
          <a:noFill/>
        </p:spPr>
        <p:txBody>
          <a:bodyPr wrap="square">
            <a:spAutoFit/>
          </a:bodyPr>
          <a:lstStyle/>
          <a:p>
            <a:pPr indent="381000" algn="just">
              <a:lnSpc>
                <a:spcPct val="172000"/>
              </a:lnSpc>
              <a:spcBef>
                <a:spcPts val="1300"/>
              </a:spcBef>
              <a:spcAft>
                <a:spcPts val="1300"/>
              </a:spcAft>
            </a:pPr>
            <a:r>
              <a:rPr lang="zh-CN" altLang="zh-CN" sz="1800" b="1" kern="100" dirty="0">
                <a:effectLst/>
                <a:latin typeface="等线" panose="02010600030101010101" pitchFamily="2" charset="-122"/>
                <a:ea typeface="宋体" panose="02010600030101010101" pitchFamily="2" charset="-122"/>
                <a:cs typeface="宋体" panose="02010600030101010101" pitchFamily="2" charset="-122"/>
              </a:rPr>
              <a:t>一、操作目的</a:t>
            </a:r>
            <a:endParaRPr lang="zh-CN" altLang="zh-CN" sz="11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970671" y="855480"/>
            <a:ext cx="6858000" cy="369332"/>
          </a:xfrm>
          <a:prstGeom prst="rect">
            <a:avLst/>
          </a:prstGeom>
          <a:noFill/>
        </p:spPr>
        <p:txBody>
          <a:bodyPr wrap="square">
            <a:spAutoFit/>
          </a:bodyPr>
          <a:lstStyle/>
          <a:p>
            <a:pPr indent="266700" algn="just"/>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保护医务、护理人员和感染者，防止感染和交叉感染。</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p:cNvSpPr txBox="1"/>
          <p:nvPr/>
        </p:nvSpPr>
        <p:spPr>
          <a:xfrm>
            <a:off x="805514" y="1224812"/>
            <a:ext cx="4572000" cy="369332"/>
          </a:xfrm>
          <a:prstGeom prst="rect">
            <a:avLst/>
          </a:prstGeom>
          <a:noFill/>
        </p:spPr>
        <p:txBody>
          <a:bodyPr wrap="square">
            <a:spAutoFit/>
          </a:bodyPr>
          <a:lstStyle/>
          <a:p>
            <a:r>
              <a:rPr lang="zh-CN" altLang="zh-CN" sz="1800" b="1" kern="100" dirty="0">
                <a:effectLst/>
                <a:ea typeface="宋体" panose="02010600030101010101" pitchFamily="2" charset="-122"/>
                <a:cs typeface="宋体" panose="02010600030101010101" pitchFamily="2" charset="-122"/>
              </a:rPr>
              <a:t>二、操作方法和流程</a:t>
            </a:r>
            <a:endParaRPr lang="zh-CN" altLang="en-US" b="1" dirty="0"/>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727835" y="2002186"/>
            <a:ext cx="5688330" cy="2710815"/>
          </a:xfrm>
          <a:prstGeom prst="rect">
            <a:avLst/>
          </a:prstGeom>
          <a:noFill/>
          <a:ln>
            <a:noFill/>
          </a:ln>
        </p:spPr>
      </p:pic>
      <p:sp>
        <p:nvSpPr>
          <p:cNvPr id="14" name="文本框 13"/>
          <p:cNvSpPr txBox="1"/>
          <p:nvPr/>
        </p:nvSpPr>
        <p:spPr>
          <a:xfrm>
            <a:off x="4009292" y="4713001"/>
            <a:ext cx="4572000" cy="276999"/>
          </a:xfrm>
          <a:prstGeom prst="rect">
            <a:avLst/>
          </a:prstGeom>
          <a:noFill/>
        </p:spPr>
        <p:txBody>
          <a:bodyPr wrap="square">
            <a:spAutoFit/>
          </a:bodyPr>
          <a:lstStyle/>
          <a:p>
            <a:r>
              <a:rPr lang="zh-CN" altLang="zh-CN" sz="1200" b="1" kern="100" dirty="0">
                <a:effectLst/>
                <a:ea typeface="宋体" panose="02010600030101010101" pitchFamily="2" charset="-122"/>
                <a:cs typeface="宋体" panose="02010600030101010101" pitchFamily="2" charset="-122"/>
              </a:rPr>
              <a:t>七步洗手法</a:t>
            </a:r>
            <a:endParaRPr lang="zh-CN" altLang="en-US" sz="1200" dirty="0"/>
          </a:p>
        </p:txBody>
      </p:sp>
      <p:sp>
        <p:nvSpPr>
          <p:cNvPr id="16" name="文本框 15"/>
          <p:cNvSpPr txBox="1"/>
          <p:nvPr/>
        </p:nvSpPr>
        <p:spPr>
          <a:xfrm>
            <a:off x="1139483" y="1595256"/>
            <a:ext cx="4572000" cy="369332"/>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（一）洗手方法</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对角圆角矩形 4"/>
          <p:cNvSpPr/>
          <p:nvPr/>
        </p:nvSpPr>
        <p:spPr>
          <a:xfrm>
            <a:off x="1739265" y="1735455"/>
            <a:ext cx="5528310" cy="1240155"/>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8" name="图片 7" descr="852"/>
          <p:cNvPicPr>
            <a:picLocks noChangeAspect="1"/>
          </p:cNvPicPr>
          <p:nvPr/>
        </p:nvPicPr>
        <p:blipFill>
          <a:blip r:embed="rId1"/>
          <a:stretch>
            <a:fillRect/>
          </a:stretch>
        </p:blipFill>
        <p:spPr>
          <a:xfrm>
            <a:off x="669925" y="802640"/>
            <a:ext cx="981075" cy="889635"/>
          </a:xfrm>
          <a:prstGeom prst="rect">
            <a:avLst/>
          </a:prstGeom>
        </p:spPr>
      </p:pic>
      <p:sp>
        <p:nvSpPr>
          <p:cNvPr id="10" name="文本框 9"/>
          <p:cNvSpPr txBox="1"/>
          <p:nvPr/>
        </p:nvSpPr>
        <p:spPr>
          <a:xfrm>
            <a:off x="2275417" y="1971426"/>
            <a:ext cx="4639412" cy="769441"/>
          </a:xfrm>
          <a:prstGeom prst="rect">
            <a:avLst/>
          </a:prstGeom>
          <a:noFill/>
        </p:spPr>
        <p:txBody>
          <a:bodyPr wrap="none" rtlCol="0">
            <a:spAutoFit/>
          </a:bodyPr>
          <a:lstStyle/>
          <a:p>
            <a:pPr algn="l"/>
            <a:r>
              <a:rPr lang="zh-CN" altLang="en-US" sz="4400" b="1" dirty="0">
                <a:solidFill>
                  <a:schemeClr val="bg1"/>
                </a:solidFill>
                <a:latin typeface="微软雅黑" panose="020B0503020204020204" charset="-122"/>
                <a:ea typeface="微软雅黑" panose="020B0503020204020204" charset="-122"/>
              </a:rPr>
              <a:t>任务二 </a:t>
            </a:r>
            <a:r>
              <a:rPr lang="en-US" altLang="zh-CN" sz="4400" b="1" dirty="0">
                <a:solidFill>
                  <a:schemeClr val="bg1"/>
                </a:solidFill>
                <a:latin typeface="微软雅黑" panose="020B0503020204020204" charset="-122"/>
                <a:ea typeface="微软雅黑" panose="020B0503020204020204" charset="-122"/>
              </a:rPr>
              <a:t>  </a:t>
            </a:r>
            <a:r>
              <a:rPr lang="zh-CN" altLang="en-US" sz="4400" b="1" dirty="0">
                <a:solidFill>
                  <a:schemeClr val="bg1"/>
                </a:solidFill>
                <a:latin typeface="微软雅黑" panose="020B0503020204020204" charset="-122"/>
                <a:ea typeface="微软雅黑" panose="020B0503020204020204" charset="-122"/>
              </a:rPr>
              <a:t>隔离技术</a:t>
            </a:r>
            <a:endParaRPr lang="zh-CN" altLang="en-US" sz="4400" b="1" dirty="0">
              <a:solidFill>
                <a:schemeClr val="bg1"/>
              </a:solidFill>
              <a:latin typeface="微软雅黑" panose="020B0503020204020204" charset="-122"/>
              <a:ea typeface="微软雅黑" panose="020B0503020204020204" charset="-122"/>
            </a:endParaRPr>
          </a:p>
        </p:txBody>
      </p:sp>
      <p:pic>
        <p:nvPicPr>
          <p:cNvPr id="9" name="图片 8" descr="852"/>
          <p:cNvPicPr>
            <a:picLocks noChangeAspect="1"/>
          </p:cNvPicPr>
          <p:nvPr/>
        </p:nvPicPr>
        <p:blipFill>
          <a:blip r:embed="rId1"/>
          <a:stretch>
            <a:fillRect/>
          </a:stretch>
        </p:blipFill>
        <p:spPr>
          <a:xfrm rot="15000000">
            <a:off x="3115945" y="300355"/>
            <a:ext cx="981075" cy="889635"/>
          </a:xfrm>
          <a:prstGeom prst="rect">
            <a:avLst/>
          </a:prstGeom>
        </p:spPr>
      </p:pic>
      <p:grpSp>
        <p:nvGrpSpPr>
          <p:cNvPr id="2" name="组合 1"/>
          <p:cNvGrpSpPr/>
          <p:nvPr/>
        </p:nvGrpSpPr>
        <p:grpSpPr>
          <a:xfrm>
            <a:off x="3903068" y="777435"/>
            <a:ext cx="1337863" cy="816800"/>
            <a:chOff x="7304087" y="2314113"/>
            <a:chExt cx="1001487" cy="611434"/>
          </a:xfrm>
        </p:grpSpPr>
        <p:sp>
          <p:nvSpPr>
            <p:cNvPr id="3"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45300" fill="hold" grpId="0" nodeType="withEffect">
                                  <p:stCondLst>
                                    <p:cond delay="75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750"/>
                            </p:stCondLst>
                            <p:childTnLst>
                              <p:par>
                                <p:cTn id="10" presetID="17" presetClass="entr" presetSubtype="1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childTnLst>
                                </p:cTn>
                              </p:par>
                            </p:childTnLst>
                          </p:cTn>
                        </p:par>
                        <p:par>
                          <p:cTn id="14" fill="hold">
                            <p:stCondLst>
                              <p:cond delay="2250"/>
                            </p:stCondLst>
                            <p:childTnLst>
                              <p:par>
                                <p:cTn id="15" presetID="17" presetClass="entr" presetSubtype="1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strVal val="#ppt_h"/>
                                          </p:val>
                                        </p:tav>
                                        <p:tav tm="100000">
                                          <p:val>
                                            <p:strVal val="#ppt_h"/>
                                          </p:val>
                                        </p:tav>
                                      </p:tavLst>
                                    </p:anim>
                                  </p:childTnLst>
                                </p:cTn>
                              </p:par>
                              <p:par>
                                <p:cTn id="19" presetID="2" presetClass="entr" presetSubtype="8" decel="45300" fill="hold" nodeType="withEffect">
                                  <p:stCondLst>
                                    <p:cond delay="50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750" fill="hold"/>
                                        <p:tgtEl>
                                          <p:spTgt spid="2"/>
                                        </p:tgtEl>
                                        <p:attrNameLst>
                                          <p:attrName>ppt_x</p:attrName>
                                        </p:attrNameLst>
                                      </p:cBhvr>
                                      <p:tavLst>
                                        <p:tav tm="0">
                                          <p:val>
                                            <p:strVal val="0-#ppt_w/2"/>
                                          </p:val>
                                        </p:tav>
                                        <p:tav tm="100000">
                                          <p:val>
                                            <p:strVal val="#ppt_x"/>
                                          </p:val>
                                        </p:tav>
                                      </p:tavLst>
                                    </p:anim>
                                    <p:anim calcmode="lin" valueType="num">
                                      <p:cBhvr additive="base">
                                        <p:cTn id="22" dur="7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707886"/>
            <a:chOff x="162802" y="106676"/>
            <a:chExt cx="6847522" cy="1048535"/>
          </a:xfrm>
        </p:grpSpPr>
        <p:sp>
          <p:nvSpPr>
            <p:cNvPr id="9" name="文本框 8"/>
            <p:cNvSpPr txBox="1"/>
            <p:nvPr/>
          </p:nvSpPr>
          <p:spPr>
            <a:xfrm>
              <a:off x="923920" y="106676"/>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2 </a:t>
              </a:r>
              <a:r>
                <a:rPr lang="zh-CN" altLang="zh-CN" sz="2000" dirty="0">
                  <a:solidFill>
                    <a:srgbClr val="FF7F7F"/>
                  </a:solidFill>
                  <a:latin typeface="微软雅黑" panose="020B0503020204020204" charset="-122"/>
                  <a:ea typeface="微软雅黑" panose="020B0503020204020204" charset="-122"/>
                </a:rPr>
                <a:t>洗手、佩戴口罩和帽子的方法</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956603" y="719183"/>
            <a:ext cx="4572000" cy="369332"/>
          </a:xfrm>
          <a:prstGeom prst="rect">
            <a:avLst/>
          </a:prstGeom>
          <a:noFill/>
        </p:spPr>
        <p:txBody>
          <a:bodyPr wrap="square">
            <a:spAutoFit/>
          </a:bodyPr>
          <a:lstStyle/>
          <a:p>
            <a:r>
              <a:rPr lang="zh-CN" altLang="en-US" kern="100" dirty="0">
                <a:ea typeface="宋体" panose="02010600030101010101" pitchFamily="2" charset="-122"/>
                <a:cs typeface="宋体" panose="02010600030101010101" pitchFamily="2" charset="-122"/>
              </a:rPr>
              <a:t>（二）</a:t>
            </a:r>
            <a:r>
              <a:rPr lang="zh-CN" altLang="zh-CN" sz="1800" kern="100" dirty="0">
                <a:effectLst/>
                <a:ea typeface="宋体" panose="02010600030101010101" pitchFamily="2" charset="-122"/>
                <a:cs typeface="宋体" panose="02010600030101010101" pitchFamily="2" charset="-122"/>
              </a:rPr>
              <a:t>佩戴口罩的方法</a:t>
            </a:r>
            <a:endParaRPr lang="zh-CN" altLang="en-US" dirty="0"/>
          </a:p>
        </p:txBody>
      </p:sp>
      <p:pic>
        <p:nvPicPr>
          <p:cNvPr id="4" name="Picture 55"/>
          <p:cNvPicPr>
            <a:picLocks noChangeAspect="1"/>
          </p:cNvPicPr>
          <p:nvPr/>
        </p:nvPicPr>
        <p:blipFill>
          <a:blip r:embed="rId2" cstate="print"/>
          <a:srcRect/>
          <a:stretch>
            <a:fillRect/>
          </a:stretch>
        </p:blipFill>
        <p:spPr>
          <a:xfrm>
            <a:off x="1991116" y="1088515"/>
            <a:ext cx="5274310" cy="1746885"/>
          </a:xfrm>
          <a:prstGeom prst="rect">
            <a:avLst/>
          </a:prstGeom>
          <a:noFill/>
          <a:ln w="9525">
            <a:noFill/>
            <a:miter lim="800000"/>
            <a:headEnd/>
            <a:tailEnd/>
          </a:ln>
        </p:spPr>
      </p:pic>
      <p:sp>
        <p:nvSpPr>
          <p:cNvPr id="6" name="文本框 5"/>
          <p:cNvSpPr txBox="1"/>
          <p:nvPr/>
        </p:nvSpPr>
        <p:spPr>
          <a:xfrm>
            <a:off x="7265426" y="1823457"/>
            <a:ext cx="1435442" cy="276999"/>
          </a:xfrm>
          <a:prstGeom prst="rect">
            <a:avLst/>
          </a:prstGeom>
          <a:noFill/>
        </p:spPr>
        <p:txBody>
          <a:bodyPr wrap="square">
            <a:spAutoFit/>
          </a:bodyPr>
          <a:lstStyle/>
          <a:p>
            <a:r>
              <a:rPr lang="zh-CN" altLang="zh-CN" sz="1200" b="1" kern="100" dirty="0">
                <a:effectLst/>
                <a:ea typeface="宋体" panose="02010600030101010101" pitchFamily="2" charset="-122"/>
                <a:cs typeface="宋体" panose="02010600030101010101" pitchFamily="2" charset="-122"/>
              </a:rPr>
              <a:t>外科口罩佩戴</a:t>
            </a:r>
            <a:r>
              <a:rPr lang="zh-CN" altLang="en-US" sz="1200" b="1" kern="100" dirty="0">
                <a:effectLst/>
                <a:ea typeface="宋体" panose="02010600030101010101" pitchFamily="2" charset="-122"/>
                <a:cs typeface="宋体" panose="02010600030101010101" pitchFamily="2" charset="-122"/>
              </a:rPr>
              <a:t>方法</a:t>
            </a:r>
            <a:endParaRPr lang="zh-CN" altLang="en-US" sz="1200" dirty="0"/>
          </a:p>
        </p:txBody>
      </p:sp>
      <p:pic>
        <p:nvPicPr>
          <p:cNvPr id="7" name="Picture 52"/>
          <p:cNvPicPr>
            <a:picLocks noChangeAspect="1"/>
          </p:cNvPicPr>
          <p:nvPr/>
        </p:nvPicPr>
        <p:blipFill>
          <a:blip r:embed="rId3" cstate="print"/>
          <a:srcRect/>
          <a:stretch>
            <a:fillRect/>
          </a:stretch>
        </p:blipFill>
        <p:spPr>
          <a:xfrm>
            <a:off x="2044186" y="3088576"/>
            <a:ext cx="5365115" cy="1233170"/>
          </a:xfrm>
          <a:prstGeom prst="rect">
            <a:avLst/>
          </a:prstGeom>
          <a:noFill/>
          <a:ln w="9525">
            <a:noFill/>
            <a:miter lim="800000"/>
            <a:headEnd/>
            <a:tailEnd/>
          </a:ln>
        </p:spPr>
      </p:pic>
      <p:sp>
        <p:nvSpPr>
          <p:cNvPr id="13" name="文本框 12"/>
          <p:cNvSpPr txBox="1"/>
          <p:nvPr/>
        </p:nvSpPr>
        <p:spPr>
          <a:xfrm>
            <a:off x="7409301" y="3483485"/>
            <a:ext cx="1734699" cy="276999"/>
          </a:xfrm>
          <a:prstGeom prst="rect">
            <a:avLst/>
          </a:prstGeom>
          <a:noFill/>
        </p:spPr>
        <p:txBody>
          <a:bodyPr wrap="square">
            <a:spAutoFit/>
          </a:bodyPr>
          <a:lstStyle/>
          <a:p>
            <a:r>
              <a:rPr lang="zh-CN" altLang="zh-CN" sz="1200" b="1" kern="100" dirty="0">
                <a:effectLst/>
                <a:ea typeface="宋体" panose="02010600030101010101" pitchFamily="2" charset="-122"/>
                <a:cs typeface="宋体" panose="02010600030101010101" pitchFamily="2" charset="-122"/>
              </a:rPr>
              <a:t>医用防护口罩佩戴方法</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22107" y="89521"/>
            <a:ext cx="546991" cy="300596"/>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p:cNvSpPr txBox="1"/>
          <p:nvPr/>
        </p:nvSpPr>
        <p:spPr>
          <a:xfrm>
            <a:off x="893298" y="39764"/>
            <a:ext cx="4572000" cy="400110"/>
          </a:xfrm>
          <a:prstGeom prst="rect">
            <a:avLst/>
          </a:prstGeom>
          <a:noFill/>
        </p:spPr>
        <p:txBody>
          <a:bodyPr wrap="square">
            <a:spAutoFit/>
          </a:bodyPr>
          <a:lstStyle/>
          <a:p>
            <a:r>
              <a:rPr lang="zh-CN" altLang="zh-CN" sz="2000" b="1" dirty="0">
                <a:latin typeface="微软雅黑" panose="020B0503020204020204" charset="-122"/>
                <a:ea typeface="微软雅黑" panose="020B0503020204020204" charset="-122"/>
              </a:rPr>
              <a:t>洗手、佩戴口罩和帽子的操作流程</a:t>
            </a:r>
            <a:endParaRPr lang="zh-CN" altLang="en-US" sz="2000" b="1" dirty="0">
              <a:latin typeface="微软雅黑" panose="020B0503020204020204" charset="-122"/>
              <a:ea typeface="微软雅黑" panose="020B0503020204020204" charset="-122"/>
            </a:endParaRPr>
          </a:p>
        </p:txBody>
      </p:sp>
      <p:pic>
        <p:nvPicPr>
          <p:cNvPr id="7" name="图片 6"/>
          <p:cNvPicPr>
            <a:picLocks noChangeAspect="1"/>
          </p:cNvPicPr>
          <p:nvPr/>
        </p:nvPicPr>
        <p:blipFill>
          <a:blip r:embed="rId2"/>
          <a:stretch>
            <a:fillRect/>
          </a:stretch>
        </p:blipFill>
        <p:spPr>
          <a:xfrm>
            <a:off x="990289" y="483689"/>
            <a:ext cx="7163421" cy="417612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81737" y="651641"/>
            <a:ext cx="6980525" cy="3741744"/>
          </a:xfrm>
          <a:prstGeom prst="rect">
            <a:avLst/>
          </a:prstGeom>
        </p:spPr>
      </p:pic>
    </p:spTree>
  </p:cSld>
  <p:clrMapOvr>
    <a:masterClrMapping/>
  </p:clrMapOvr>
  <p:transition advClick="0" advTm="6645">
    <p:comb/>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707886"/>
            <a:chOff x="162802" y="106676"/>
            <a:chExt cx="6847522" cy="1048535"/>
          </a:xfrm>
        </p:grpSpPr>
        <p:sp>
          <p:nvSpPr>
            <p:cNvPr id="9" name="文本框 8"/>
            <p:cNvSpPr txBox="1"/>
            <p:nvPr/>
          </p:nvSpPr>
          <p:spPr>
            <a:xfrm>
              <a:off x="923920" y="106676"/>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2 </a:t>
              </a:r>
              <a:r>
                <a:rPr lang="zh-CN" altLang="zh-CN" sz="2000" dirty="0">
                  <a:solidFill>
                    <a:srgbClr val="FF7F7F"/>
                  </a:solidFill>
                  <a:latin typeface="微软雅黑" panose="020B0503020204020204" charset="-122"/>
                  <a:ea typeface="微软雅黑" panose="020B0503020204020204" charset="-122"/>
                </a:rPr>
                <a:t>洗手、佩戴口罩和帽子的方法</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609281" y="518424"/>
            <a:ext cx="7925438" cy="4205126"/>
          </a:xfrm>
          <a:prstGeom prst="rect">
            <a:avLst/>
          </a:prstGeom>
          <a:noFill/>
        </p:spPr>
        <p:txBody>
          <a:bodyPr wrap="square">
            <a:spAutoFit/>
          </a:bodyPr>
          <a:lstStyle/>
          <a:p>
            <a:pPr indent="266700" algn="just">
              <a:lnSpc>
                <a:spcPct val="150000"/>
              </a:lnSpc>
            </a:pPr>
            <a:r>
              <a:rPr lang="zh-CN" altLang="zh-CN" b="1" kern="100" dirty="0">
                <a:effectLst/>
                <a:latin typeface="等线" panose="02010600030101010101" pitchFamily="2" charset="-122"/>
                <a:ea typeface="宋体" panose="02010600030101010101" pitchFamily="2" charset="-122"/>
                <a:cs typeface="宋体" panose="02010600030101010101" pitchFamily="2" charset="-122"/>
              </a:rPr>
              <a:t>【注意事项】</a:t>
            </a: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b="1" kern="100" dirty="0">
                <a:effectLst/>
                <a:latin typeface="等线" panose="02010600030101010101" pitchFamily="2" charset="-122"/>
                <a:ea typeface="宋体" panose="02010600030101010101" pitchFamily="2" charset="-122"/>
                <a:cs typeface="宋体" panose="02010600030101010101" pitchFamily="2" charset="-122"/>
              </a:rPr>
              <a:t>（一）使用口罩的注意事项</a:t>
            </a: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kern="100" dirty="0">
                <a:effectLst/>
                <a:latin typeface="宋体" panose="02010600030101010101" pitchFamily="2" charset="-122"/>
                <a:ea typeface="等线" panose="02010600030101010101" pitchFamily="2" charset="-122"/>
                <a:cs typeface="宋体" panose="02010600030101010101" pitchFamily="2" charset="-122"/>
              </a:rPr>
              <a:t>1.</a:t>
            </a:r>
            <a:r>
              <a:rPr lang="zh-CN" altLang="zh-CN" kern="100" dirty="0">
                <a:effectLst/>
                <a:latin typeface="等线" panose="02010600030101010101" pitchFamily="2" charset="-122"/>
                <a:ea typeface="宋体" panose="02010600030101010101" pitchFamily="2" charset="-122"/>
                <a:cs typeface="宋体" panose="02010600030101010101" pitchFamily="2" charset="-122"/>
              </a:rPr>
              <a:t>应根据不同的操作要求选用不同种类的口罩：一般诊疗活动，可佩戴纱布口罩或外科口罩；手术室工作或护理免疫功能低下老年人、进行体腔穿刺等操作时应戴外科口罩；接触经空气传播或近距离接触经飞沫传播的呼吸道传染病老年人时，应戴医用防护口罩。</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kern="100" dirty="0">
                <a:effectLst/>
                <a:latin typeface="宋体" panose="02010600030101010101" pitchFamily="2" charset="-122"/>
                <a:ea typeface="等线" panose="02010600030101010101" pitchFamily="2" charset="-122"/>
                <a:cs typeface="宋体" panose="02010600030101010101" pitchFamily="2" charset="-122"/>
              </a:rPr>
              <a:t>2.</a:t>
            </a:r>
            <a:r>
              <a:rPr lang="zh-CN" altLang="zh-CN" kern="100" dirty="0">
                <a:effectLst/>
                <a:latin typeface="等线" panose="02010600030101010101" pitchFamily="2" charset="-122"/>
                <a:ea typeface="宋体" panose="02010600030101010101" pitchFamily="2" charset="-122"/>
                <a:cs typeface="宋体" panose="02010600030101010101" pitchFamily="2" charset="-122"/>
              </a:rPr>
              <a:t>口罩应保持清洁、干燥，若口罩潮湿或受到老年患者血液、体液污染，应及时更换。纱布口罩应每天更换、清洁与消毒，遇污染时及时更换；医用外科口罩只能一次性使用。</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707886"/>
            <a:chOff x="162802" y="106676"/>
            <a:chExt cx="6847522" cy="1048535"/>
          </a:xfrm>
        </p:grpSpPr>
        <p:sp>
          <p:nvSpPr>
            <p:cNvPr id="9" name="文本框 8"/>
            <p:cNvSpPr txBox="1"/>
            <p:nvPr/>
          </p:nvSpPr>
          <p:spPr>
            <a:xfrm>
              <a:off x="923920" y="106676"/>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2 </a:t>
              </a:r>
              <a:r>
                <a:rPr lang="zh-CN" altLang="zh-CN" sz="2000" dirty="0">
                  <a:solidFill>
                    <a:srgbClr val="FF7F7F"/>
                  </a:solidFill>
                  <a:latin typeface="微软雅黑" panose="020B0503020204020204" charset="-122"/>
                  <a:ea typeface="微软雅黑" panose="020B0503020204020204" charset="-122"/>
                </a:rPr>
                <a:t>洗手、佩戴口罩和帽子的方法</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669098" y="583536"/>
            <a:ext cx="7905160" cy="3784369"/>
          </a:xfrm>
          <a:prstGeom prst="rect">
            <a:avLst/>
          </a:prstGeom>
          <a:noFill/>
        </p:spPr>
        <p:txBody>
          <a:bodyPr wrap="square">
            <a:spAutoFit/>
          </a:bodyPr>
          <a:lstStyle/>
          <a:p>
            <a:pPr indent="266700" algn="just">
              <a:lnSpc>
                <a:spcPct val="150000"/>
              </a:lnSpc>
            </a:pPr>
            <a:r>
              <a:rPr lang="en-US" altLang="zh-CN" kern="100" dirty="0">
                <a:effectLst/>
                <a:latin typeface="宋体" panose="02010600030101010101" pitchFamily="2" charset="-122"/>
                <a:ea typeface="等线" panose="02010600030101010101" pitchFamily="2" charset="-122"/>
                <a:cs typeface="宋体" panose="02010600030101010101" pitchFamily="2" charset="-122"/>
              </a:rPr>
              <a:t>3.</a:t>
            </a:r>
            <a:r>
              <a:rPr lang="zh-CN" altLang="zh-CN" kern="100" dirty="0">
                <a:effectLst/>
                <a:latin typeface="等线" panose="02010600030101010101" pitchFamily="2" charset="-122"/>
                <a:ea typeface="宋体" panose="02010600030101010101" pitchFamily="2" charset="-122"/>
                <a:cs typeface="宋体" panose="02010600030101010101" pitchFamily="2" charset="-122"/>
              </a:rPr>
              <a:t>正确佩戴口罩，不应只用一只手捏鼻夹；戴上口罩后，不可用污染的手触摸口罩；每次进入工作区域前，应检查医用防护口罩的密合性。</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kern="100" dirty="0">
                <a:effectLst/>
                <a:latin typeface="宋体" panose="02010600030101010101" pitchFamily="2" charset="-122"/>
                <a:ea typeface="等线" panose="02010600030101010101" pitchFamily="2" charset="-122"/>
                <a:cs typeface="宋体" panose="02010600030101010101" pitchFamily="2" charset="-122"/>
              </a:rPr>
              <a:t>4.</a:t>
            </a:r>
            <a:r>
              <a:rPr lang="zh-CN" altLang="zh-CN" kern="100" dirty="0">
                <a:effectLst/>
                <a:latin typeface="等线" panose="02010600030101010101" pitchFamily="2" charset="-122"/>
                <a:ea typeface="宋体" panose="02010600030101010101" pitchFamily="2" charset="-122"/>
                <a:cs typeface="宋体" panose="02010600030101010101" pitchFamily="2" charset="-122"/>
              </a:rPr>
              <a:t>脱口罩前后应洗手，使用后的一次性口罩应放入医疗垃圾袋内，以便集中处理。</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b="1" kern="100" dirty="0">
                <a:effectLst/>
                <a:latin typeface="等线" panose="02010600030101010101" pitchFamily="2" charset="-122"/>
                <a:ea typeface="宋体" panose="02010600030101010101" pitchFamily="2" charset="-122"/>
                <a:cs typeface="宋体" panose="02010600030101010101" pitchFamily="2" charset="-122"/>
              </a:rPr>
              <a:t>（二）使用帽子的注意事项</a:t>
            </a: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kern="100" dirty="0">
                <a:effectLst/>
                <a:latin typeface="宋体" panose="02010600030101010101" pitchFamily="2" charset="-122"/>
                <a:ea typeface="等线" panose="02010600030101010101" pitchFamily="2" charset="-122"/>
                <a:cs typeface="宋体" panose="02010600030101010101" pitchFamily="2" charset="-122"/>
              </a:rPr>
              <a:t>1.</a:t>
            </a:r>
            <a:r>
              <a:rPr lang="zh-CN" altLang="zh-CN" kern="100" dirty="0">
                <a:effectLst/>
                <a:latin typeface="等线" panose="02010600030101010101" pitchFamily="2" charset="-122"/>
                <a:ea typeface="宋体" panose="02010600030101010101" pitchFamily="2" charset="-122"/>
                <a:cs typeface="宋体" panose="02010600030101010101" pitchFamily="2" charset="-122"/>
              </a:rPr>
              <a:t>帽子要大小合适，能遮住全部头发。</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kern="100" dirty="0">
                <a:effectLst/>
                <a:latin typeface="宋体" panose="02010600030101010101" pitchFamily="2" charset="-122"/>
                <a:ea typeface="等线" panose="02010600030101010101" pitchFamily="2" charset="-122"/>
                <a:cs typeface="宋体" panose="02010600030101010101" pitchFamily="2" charset="-122"/>
              </a:rPr>
              <a:t>2.</a:t>
            </a:r>
            <a:r>
              <a:rPr lang="zh-CN" altLang="zh-CN" kern="100" dirty="0">
                <a:effectLst/>
                <a:latin typeface="等线" panose="02010600030101010101" pitchFamily="2" charset="-122"/>
                <a:ea typeface="宋体" panose="02010600030101010101" pitchFamily="2" charset="-122"/>
                <a:cs typeface="宋体" panose="02010600030101010101" pitchFamily="2" charset="-122"/>
              </a:rPr>
              <a:t>被血液、体液污染后应及时更换。</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kern="100" dirty="0">
                <a:effectLst/>
                <a:latin typeface="宋体" panose="02010600030101010101" pitchFamily="2" charset="-122"/>
                <a:ea typeface="等线" panose="02010600030101010101" pitchFamily="2" charset="-122"/>
                <a:cs typeface="宋体" panose="02010600030101010101" pitchFamily="2" charset="-122"/>
              </a:rPr>
              <a:t>3.</a:t>
            </a:r>
            <a:r>
              <a:rPr lang="zh-CN" altLang="zh-CN" kern="100" dirty="0">
                <a:effectLst/>
                <a:latin typeface="等线" panose="02010600030101010101" pitchFamily="2" charset="-122"/>
                <a:ea typeface="宋体" panose="02010600030101010101" pitchFamily="2" charset="-122"/>
                <a:cs typeface="宋体" panose="02010600030101010101" pitchFamily="2" charset="-122"/>
              </a:rPr>
              <a:t>一次性帽子应一次性使用，使用后放入医疗垃圾袋集中处理。</a:t>
            </a:r>
            <a:endParaRPr lang="en-US" altLang="zh-CN" kern="100" dirty="0">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kern="100" dirty="0">
                <a:effectLst/>
                <a:latin typeface="宋体" panose="02010600030101010101" pitchFamily="2" charset="-122"/>
                <a:ea typeface="等线" panose="02010600030101010101" pitchFamily="2" charset="-122"/>
                <a:cs typeface="宋体" panose="02010600030101010101" pitchFamily="2" charset="-122"/>
              </a:rPr>
              <a:t>4.</a:t>
            </a:r>
            <a:r>
              <a:rPr lang="zh-CN" altLang="zh-CN" kern="100" dirty="0">
                <a:effectLst/>
                <a:latin typeface="等线" panose="02010600030101010101" pitchFamily="2" charset="-122"/>
                <a:ea typeface="宋体" panose="02010600030101010101" pitchFamily="2" charset="-122"/>
                <a:cs typeface="宋体" panose="02010600030101010101" pitchFamily="2" charset="-122"/>
              </a:rPr>
              <a:t>布制帽子保持清洁干燥，每次或每天更换与清洁。</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27303"/>
            <a:ext cx="5189380" cy="707886"/>
            <a:chOff x="162802" y="40441"/>
            <a:chExt cx="6918851" cy="1048535"/>
          </a:xfrm>
        </p:grpSpPr>
        <p:sp>
          <p:nvSpPr>
            <p:cNvPr id="9" name="文本框 8"/>
            <p:cNvSpPr txBox="1"/>
            <p:nvPr/>
          </p:nvSpPr>
          <p:spPr>
            <a:xfrm>
              <a:off x="995249" y="40441"/>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穿脱隔离衣技术</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523427" y="1154153"/>
            <a:ext cx="4572000" cy="506677"/>
          </a:xfrm>
          <a:prstGeom prst="rect">
            <a:avLst/>
          </a:prstGeom>
          <a:noFill/>
        </p:spPr>
        <p:txBody>
          <a:bodyPr wrap="square">
            <a:spAutoFit/>
          </a:bodyPr>
          <a:lstStyle/>
          <a:p>
            <a:pPr indent="381000" algn="just">
              <a:lnSpc>
                <a:spcPct val="172000"/>
              </a:lnSpc>
              <a:spcBef>
                <a:spcPts val="1300"/>
              </a:spcBef>
              <a:spcAft>
                <a:spcPts val="1300"/>
              </a:spcAft>
            </a:pPr>
            <a:r>
              <a:rPr lang="zh-CN" altLang="zh-CN" sz="1800" b="1" kern="100" dirty="0">
                <a:effectLst/>
                <a:latin typeface="等线" panose="02010600030101010101" pitchFamily="2" charset="-122"/>
                <a:ea typeface="宋体" panose="02010600030101010101" pitchFamily="2" charset="-122"/>
                <a:cs typeface="宋体" panose="02010600030101010101" pitchFamily="2" charset="-122"/>
              </a:rPr>
              <a:t>一、操作目的</a:t>
            </a:r>
            <a:endParaRPr lang="zh-CN" altLang="zh-CN" sz="11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825882" y="1885914"/>
            <a:ext cx="7758333" cy="876458"/>
          </a:xfrm>
          <a:prstGeom prst="rect">
            <a:avLst/>
          </a:prstGeom>
          <a:noFill/>
        </p:spPr>
        <p:txBody>
          <a:bodyPr wrap="square">
            <a:spAutoFit/>
          </a:bodyPr>
          <a:lstStyle/>
          <a:p>
            <a:pPr marL="266700" algn="just">
              <a:lnSpc>
                <a:spcPct val="150000"/>
              </a:lnSpc>
            </a:pPr>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       </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护医务人员避免受到血液、体液和其他感染性物质污染，或用于保护患者避免感染。</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27303"/>
            <a:ext cx="5189380" cy="707886"/>
            <a:chOff x="162802" y="40441"/>
            <a:chExt cx="6918851" cy="1048535"/>
          </a:xfrm>
        </p:grpSpPr>
        <p:sp>
          <p:nvSpPr>
            <p:cNvPr id="9" name="文本框 8"/>
            <p:cNvSpPr txBox="1"/>
            <p:nvPr/>
          </p:nvSpPr>
          <p:spPr>
            <a:xfrm>
              <a:off x="995249" y="40441"/>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穿脱隔离衣技术</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523427" y="550523"/>
            <a:ext cx="4572000" cy="369332"/>
          </a:xfrm>
          <a:prstGeom prst="rect">
            <a:avLst/>
          </a:prstGeom>
          <a:noFill/>
        </p:spPr>
        <p:txBody>
          <a:bodyPr wrap="square">
            <a:spAutoFit/>
          </a:bodyPr>
          <a:lstStyle/>
          <a:p>
            <a:pPr marL="266700" algn="just"/>
            <a:r>
              <a:rPr lang="zh-CN" altLang="zh-CN" sz="1800" b="1" kern="100" dirty="0">
                <a:effectLst/>
                <a:latin typeface="等线" panose="02010600030101010101" pitchFamily="2" charset="-122"/>
                <a:ea typeface="宋体" panose="02010600030101010101" pitchFamily="2" charset="-122"/>
                <a:cs typeface="宋体" panose="02010600030101010101" pitchFamily="2" charset="-122"/>
              </a:rPr>
              <a:t>二、操作方法和流程</a:t>
            </a:r>
            <a:endParaRPr lang="zh-CN" altLang="zh-CN" sz="11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p:cNvSpPr txBox="1"/>
          <p:nvPr/>
        </p:nvSpPr>
        <p:spPr>
          <a:xfrm>
            <a:off x="1069145" y="952589"/>
            <a:ext cx="4572000" cy="369332"/>
          </a:xfrm>
          <a:prstGeom prst="rect">
            <a:avLst/>
          </a:prstGeom>
          <a:noFill/>
        </p:spPr>
        <p:txBody>
          <a:bodyPr wrap="square">
            <a:spAutoFit/>
          </a:bodyPr>
          <a:lstStyle/>
          <a:p>
            <a:r>
              <a:rPr lang="zh-CN" altLang="en-US" sz="1800" b="1" kern="100" dirty="0">
                <a:effectLst/>
                <a:ea typeface="宋体" panose="02010600030101010101" pitchFamily="2" charset="-122"/>
                <a:cs typeface="宋体" panose="02010600030101010101" pitchFamily="2" charset="-122"/>
              </a:rPr>
              <a:t>（一）</a:t>
            </a:r>
            <a:r>
              <a:rPr lang="zh-CN" altLang="zh-CN" sz="1800" b="1" kern="100" dirty="0">
                <a:effectLst/>
                <a:ea typeface="宋体" panose="02010600030101010101" pitchFamily="2" charset="-122"/>
                <a:cs typeface="宋体" panose="02010600030101010101" pitchFamily="2" charset="-122"/>
              </a:rPr>
              <a:t>穿隔离衣的方法</a:t>
            </a:r>
            <a:endParaRPr lang="zh-CN" altLang="en-US" b="1" dirty="0"/>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80027" y="1351635"/>
            <a:ext cx="5183945" cy="36237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27303"/>
            <a:ext cx="5189380" cy="400110"/>
            <a:chOff x="162802" y="40441"/>
            <a:chExt cx="6918851" cy="592651"/>
          </a:xfrm>
        </p:grpSpPr>
        <p:sp>
          <p:nvSpPr>
            <p:cNvPr id="9" name="文本框 8"/>
            <p:cNvSpPr txBox="1"/>
            <p:nvPr/>
          </p:nvSpPr>
          <p:spPr>
            <a:xfrm>
              <a:off x="995249" y="40441"/>
              <a:ext cx="6086404" cy="592651"/>
            </a:xfrm>
            <a:prstGeom prst="rect">
              <a:avLst/>
            </a:prstGeom>
            <a:noFill/>
          </p:spPr>
          <p:txBody>
            <a:bodyPr wrap="square" rtlCol="0">
              <a:spAutoFit/>
            </a:bodyPr>
            <a:lstStyle/>
            <a:p>
              <a:r>
                <a:rPr lang="zh-CN" altLang="zh-CN" sz="2000" b="1" kern="100" dirty="0">
                  <a:effectLst/>
                  <a:latin typeface="微软雅黑" panose="020B0503020204020204" charset="-122"/>
                  <a:ea typeface="微软雅黑" panose="020B0503020204020204" charset="-122"/>
                  <a:cs typeface="宋体" panose="02010600030101010101" pitchFamily="2" charset="-122"/>
                </a:rPr>
                <a:t>穿隔离衣的操作流程</a:t>
              </a:r>
              <a:endParaRPr lang="zh-CN" altLang="en-US" sz="2000" b="1"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a:noFill/>
            </p:spPr>
          </p:pic>
        </p:grpSp>
      </p:grpSp>
      <p:pic>
        <p:nvPicPr>
          <p:cNvPr id="5" name="图片 4"/>
          <p:cNvPicPr>
            <a:picLocks noChangeAspect="1"/>
          </p:cNvPicPr>
          <p:nvPr/>
        </p:nvPicPr>
        <p:blipFill>
          <a:blip r:embed="rId2"/>
          <a:stretch>
            <a:fillRect/>
          </a:stretch>
        </p:blipFill>
        <p:spPr>
          <a:xfrm>
            <a:off x="1043634" y="517982"/>
            <a:ext cx="7056732" cy="410753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24582" y="849481"/>
            <a:ext cx="7094835" cy="3444538"/>
          </a:xfrm>
          <a:prstGeom prst="rect">
            <a:avLst/>
          </a:prstGeom>
        </p:spPr>
      </p:pic>
    </p:spTree>
  </p:cSld>
  <p:clrMapOvr>
    <a:masterClrMapping/>
  </p:clrMapOvr>
  <p:transition advClick="0" advTm="6645">
    <p:comb/>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27303"/>
            <a:ext cx="5189380" cy="707886"/>
            <a:chOff x="162802" y="40441"/>
            <a:chExt cx="6918851" cy="1048535"/>
          </a:xfrm>
        </p:grpSpPr>
        <p:sp>
          <p:nvSpPr>
            <p:cNvPr id="9" name="文本框 8"/>
            <p:cNvSpPr txBox="1"/>
            <p:nvPr/>
          </p:nvSpPr>
          <p:spPr>
            <a:xfrm>
              <a:off x="995249" y="40441"/>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穿脱隔离衣技术</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5" name="文本框 4"/>
          <p:cNvSpPr txBox="1"/>
          <p:nvPr/>
        </p:nvSpPr>
        <p:spPr>
          <a:xfrm>
            <a:off x="669098" y="550523"/>
            <a:ext cx="4572000" cy="369332"/>
          </a:xfrm>
          <a:prstGeom prst="rect">
            <a:avLst/>
          </a:prstGeom>
          <a:noFill/>
        </p:spPr>
        <p:txBody>
          <a:bodyPr wrap="square">
            <a:spAutoFit/>
          </a:bodyPr>
          <a:lstStyle/>
          <a:p>
            <a:r>
              <a:rPr lang="zh-CN" altLang="en-US" sz="1800" b="1" kern="100" dirty="0">
                <a:effectLst/>
                <a:ea typeface="宋体" panose="02010600030101010101" pitchFamily="2" charset="-122"/>
                <a:cs typeface="宋体" panose="02010600030101010101" pitchFamily="2" charset="-122"/>
              </a:rPr>
              <a:t>（二）</a:t>
            </a:r>
            <a:r>
              <a:rPr lang="zh-CN" altLang="en-US" b="1" kern="100" dirty="0">
                <a:ea typeface="宋体" panose="02010600030101010101" pitchFamily="2" charset="-122"/>
                <a:cs typeface="宋体" panose="02010600030101010101" pitchFamily="2" charset="-122"/>
              </a:rPr>
              <a:t>脱</a:t>
            </a:r>
            <a:r>
              <a:rPr lang="zh-CN" altLang="zh-CN" sz="1800" b="1" kern="100" dirty="0">
                <a:effectLst/>
                <a:ea typeface="宋体" panose="02010600030101010101" pitchFamily="2" charset="-122"/>
                <a:cs typeface="宋体" panose="02010600030101010101" pitchFamily="2" charset="-122"/>
              </a:rPr>
              <a:t>隔离衣的方法</a:t>
            </a:r>
            <a:endParaRPr lang="zh-CN" altLang="en-US" b="1" dirty="0"/>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82444" y="1356725"/>
            <a:ext cx="5702569" cy="33961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4535834" cy="369332"/>
            <a:chOff x="162802" y="106676"/>
            <a:chExt cx="6047498" cy="547062"/>
          </a:xfrm>
        </p:grpSpPr>
        <p:sp>
          <p:nvSpPr>
            <p:cNvPr id="9" name="文本框 8"/>
            <p:cNvSpPr txBox="1"/>
            <p:nvPr/>
          </p:nvSpPr>
          <p:spPr>
            <a:xfrm>
              <a:off x="924077" y="106676"/>
              <a:ext cx="5286223" cy="547062"/>
            </a:xfrm>
            <a:prstGeom prst="rect">
              <a:avLst/>
            </a:prstGeom>
            <a:noFill/>
          </p:spPr>
          <p:txBody>
            <a:bodyPr wrap="square" rtlCol="0">
              <a:spAutoFit/>
            </a:bodyPr>
            <a:lstStyle/>
            <a:p>
              <a:r>
                <a:rPr lang="zh-CN" altLang="en-US" sz="1800" b="0" dirty="0">
                  <a:solidFill>
                    <a:srgbClr val="FF7F7F"/>
                  </a:solidFill>
                  <a:latin typeface="微软雅黑" panose="020B0503020204020204" charset="-122"/>
                  <a:ea typeface="微软雅黑" panose="020B0503020204020204" charset="-122"/>
                </a:rPr>
                <a:t>子</a:t>
              </a:r>
              <a:r>
                <a:rPr lang="zh-CN" altLang="en-US" sz="1800" dirty="0">
                  <a:solidFill>
                    <a:srgbClr val="FF7F7F"/>
                  </a:solidFill>
                  <a:latin typeface="微软雅黑" panose="020B0503020204020204" charset="-122"/>
                  <a:ea typeface="微软雅黑" panose="020B0503020204020204" charset="-122"/>
                </a:rPr>
                <a:t>任务</a:t>
              </a:r>
              <a:r>
                <a:rPr lang="en-US" altLang="zh-CN" sz="1800" dirty="0">
                  <a:solidFill>
                    <a:srgbClr val="FF7F7F"/>
                  </a:solidFill>
                  <a:latin typeface="微软雅黑" panose="020B0503020204020204" charset="-122"/>
                  <a:ea typeface="微软雅黑" panose="020B0503020204020204" charset="-122"/>
                </a:rPr>
                <a:t>1 </a:t>
              </a:r>
              <a:r>
                <a:rPr lang="zh-CN" altLang="zh-CN" sz="1800" dirty="0">
                  <a:solidFill>
                    <a:srgbClr val="FF7F7F"/>
                  </a:solidFill>
                  <a:latin typeface="微软雅黑" panose="020B0503020204020204" charset="-122"/>
                  <a:ea typeface="微软雅黑" panose="020B0503020204020204" charset="-122"/>
                </a:rPr>
                <a:t>隔离技术概述</a:t>
              </a:r>
              <a:endParaRPr lang="zh-CN" altLang="zh-CN" sz="180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5" name="任意多边形 4"/>
          <p:cNvSpPr/>
          <p:nvPr/>
        </p:nvSpPr>
        <p:spPr>
          <a:xfrm>
            <a:off x="4122792" y="1474421"/>
            <a:ext cx="3272076" cy="1636038"/>
          </a:xfrm>
          <a:custGeom>
            <a:avLst/>
            <a:gdLst>
              <a:gd name="connsiteX0" fmla="*/ 1885950 w 3771900"/>
              <a:gd name="connsiteY0" fmla="*/ 0 h 2114550"/>
              <a:gd name="connsiteX1" fmla="*/ 3771900 w 3771900"/>
              <a:gd name="connsiteY1" fmla="*/ 1885950 h 2114550"/>
              <a:gd name="connsiteX2" fmla="*/ 3762163 w 3771900"/>
              <a:gd name="connsiteY2" fmla="*/ 2078778 h 2114550"/>
              <a:gd name="connsiteX3" fmla="*/ 3756704 w 3771900"/>
              <a:gd name="connsiteY3" fmla="*/ 2114550 h 2114550"/>
              <a:gd name="connsiteX4" fmla="*/ 15197 w 3771900"/>
              <a:gd name="connsiteY4" fmla="*/ 2114550 h 2114550"/>
              <a:gd name="connsiteX5" fmla="*/ 9737 w 3771900"/>
              <a:gd name="connsiteY5" fmla="*/ 2078778 h 2114550"/>
              <a:gd name="connsiteX6" fmla="*/ 0 w 3771900"/>
              <a:gd name="connsiteY6" fmla="*/ 1885950 h 2114550"/>
              <a:gd name="connsiteX7" fmla="*/ 1885950 w 3771900"/>
              <a:gd name="connsiteY7" fmla="*/ 0 h 2114550"/>
              <a:gd name="connsiteX0-1" fmla="*/ 3756704 w 3848144"/>
              <a:gd name="connsiteY0-2" fmla="*/ 2114550 h 2205990"/>
              <a:gd name="connsiteX1-3" fmla="*/ 15197 w 3848144"/>
              <a:gd name="connsiteY1-4" fmla="*/ 2114550 h 2205990"/>
              <a:gd name="connsiteX2-5" fmla="*/ 9737 w 3848144"/>
              <a:gd name="connsiteY2-6" fmla="*/ 2078778 h 2205990"/>
              <a:gd name="connsiteX3-7" fmla="*/ 0 w 3848144"/>
              <a:gd name="connsiteY3-8" fmla="*/ 1885950 h 2205990"/>
              <a:gd name="connsiteX4-9" fmla="*/ 1885950 w 3848144"/>
              <a:gd name="connsiteY4-10" fmla="*/ 0 h 2205990"/>
              <a:gd name="connsiteX5-11" fmla="*/ 3771900 w 3848144"/>
              <a:gd name="connsiteY5-12" fmla="*/ 1885950 h 2205990"/>
              <a:gd name="connsiteX6-13" fmla="*/ 3762163 w 3848144"/>
              <a:gd name="connsiteY6-14" fmla="*/ 2078778 h 2205990"/>
              <a:gd name="connsiteX7-15" fmla="*/ 3848144 w 3848144"/>
              <a:gd name="connsiteY7-16" fmla="*/ 2205990 h 2205990"/>
              <a:gd name="connsiteX0-17" fmla="*/ 3756704 w 3771900"/>
              <a:gd name="connsiteY0-18" fmla="*/ 2114550 h 2114550"/>
              <a:gd name="connsiteX1-19" fmla="*/ 15197 w 3771900"/>
              <a:gd name="connsiteY1-20" fmla="*/ 2114550 h 2114550"/>
              <a:gd name="connsiteX2-21" fmla="*/ 9737 w 3771900"/>
              <a:gd name="connsiteY2-22" fmla="*/ 2078778 h 2114550"/>
              <a:gd name="connsiteX3-23" fmla="*/ 0 w 3771900"/>
              <a:gd name="connsiteY3-24" fmla="*/ 1885950 h 2114550"/>
              <a:gd name="connsiteX4-25" fmla="*/ 1885950 w 3771900"/>
              <a:gd name="connsiteY4-26" fmla="*/ 0 h 2114550"/>
              <a:gd name="connsiteX5-27" fmla="*/ 3771900 w 3771900"/>
              <a:gd name="connsiteY5-28" fmla="*/ 1885950 h 2114550"/>
              <a:gd name="connsiteX6-29" fmla="*/ 3762163 w 3771900"/>
              <a:gd name="connsiteY6-30" fmla="*/ 2078778 h 2114550"/>
              <a:gd name="connsiteX0-31" fmla="*/ 3756704 w 3771900"/>
              <a:gd name="connsiteY0-32" fmla="*/ 2114550 h 2114550"/>
              <a:gd name="connsiteX1-33" fmla="*/ 15197 w 3771900"/>
              <a:gd name="connsiteY1-34" fmla="*/ 2114550 h 2114550"/>
              <a:gd name="connsiteX2-35" fmla="*/ 9737 w 3771900"/>
              <a:gd name="connsiteY2-36" fmla="*/ 2078778 h 2114550"/>
              <a:gd name="connsiteX3-37" fmla="*/ 0 w 3771900"/>
              <a:gd name="connsiteY3-38" fmla="*/ 1885950 h 2114550"/>
              <a:gd name="connsiteX4-39" fmla="*/ 1885950 w 3771900"/>
              <a:gd name="connsiteY4-40" fmla="*/ 0 h 2114550"/>
              <a:gd name="connsiteX5-41" fmla="*/ 3771900 w 3771900"/>
              <a:gd name="connsiteY5-42" fmla="*/ 1885950 h 2114550"/>
              <a:gd name="connsiteX0-43" fmla="*/ 15197 w 3771900"/>
              <a:gd name="connsiteY0-44" fmla="*/ 2114550 h 2114550"/>
              <a:gd name="connsiteX1-45" fmla="*/ 9737 w 3771900"/>
              <a:gd name="connsiteY1-46" fmla="*/ 2078778 h 2114550"/>
              <a:gd name="connsiteX2-47" fmla="*/ 0 w 3771900"/>
              <a:gd name="connsiteY2-48" fmla="*/ 1885950 h 2114550"/>
              <a:gd name="connsiteX3-49" fmla="*/ 1885950 w 3771900"/>
              <a:gd name="connsiteY3-50" fmla="*/ 0 h 2114550"/>
              <a:gd name="connsiteX4-51" fmla="*/ 3771900 w 3771900"/>
              <a:gd name="connsiteY4-52" fmla="*/ 1885950 h 2114550"/>
              <a:gd name="connsiteX0-53" fmla="*/ 15197 w 3771900"/>
              <a:gd name="connsiteY0-54" fmla="*/ 2114550 h 2114550"/>
              <a:gd name="connsiteX1-55" fmla="*/ 0 w 3771900"/>
              <a:gd name="connsiteY1-56" fmla="*/ 1885950 h 2114550"/>
              <a:gd name="connsiteX2-57" fmla="*/ 1885950 w 3771900"/>
              <a:gd name="connsiteY2-58" fmla="*/ 0 h 2114550"/>
              <a:gd name="connsiteX3-59" fmla="*/ 3771900 w 3771900"/>
              <a:gd name="connsiteY3-60" fmla="*/ 1885950 h 2114550"/>
              <a:gd name="connsiteX0-61" fmla="*/ 0 w 3771900"/>
              <a:gd name="connsiteY0-62" fmla="*/ 1885950 h 1885950"/>
              <a:gd name="connsiteX1-63" fmla="*/ 1885950 w 3771900"/>
              <a:gd name="connsiteY1-64" fmla="*/ 0 h 1885950"/>
              <a:gd name="connsiteX2-65" fmla="*/ 3771900 w 3771900"/>
              <a:gd name="connsiteY2-66" fmla="*/ 1885950 h 1885950"/>
            </a:gdLst>
            <a:ahLst/>
            <a:cxnLst>
              <a:cxn ang="0">
                <a:pos x="connsiteX0-1" y="connsiteY0-2"/>
              </a:cxn>
              <a:cxn ang="0">
                <a:pos x="connsiteX1-3" y="connsiteY1-4"/>
              </a:cxn>
              <a:cxn ang="0">
                <a:pos x="connsiteX2-5" y="connsiteY2-6"/>
              </a:cxn>
            </a:cxnLst>
            <a:rect l="l" t="t" r="r" b="b"/>
            <a:pathLst>
              <a:path w="3771900" h="1885950">
                <a:moveTo>
                  <a:pt x="0" y="1885950"/>
                </a:moveTo>
                <a:cubicBezTo>
                  <a:pt x="0" y="844369"/>
                  <a:pt x="844369" y="0"/>
                  <a:pt x="1885950" y="0"/>
                </a:cubicBezTo>
                <a:cubicBezTo>
                  <a:pt x="2927531" y="0"/>
                  <a:pt x="3771900" y="844369"/>
                  <a:pt x="3771900" y="1885950"/>
                </a:cubicBezTo>
              </a:path>
            </a:pathLst>
          </a:custGeom>
          <a:noFill/>
          <a:ln w="38100">
            <a:solidFill>
              <a:srgbClr val="FF7F7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20">
                <a:latin typeface="微软雅黑" panose="020B0503020204020204" charset="-122"/>
                <a:ea typeface="微软雅黑" panose="020B0503020204020204" charset="-122"/>
              </a:rPr>
              <a:t> </a:t>
            </a:r>
            <a:endParaRPr lang="en-US" altLang="zh-CN" sz="1620">
              <a:latin typeface="微软雅黑" panose="020B0503020204020204" charset="-122"/>
              <a:ea typeface="微软雅黑" panose="020B0503020204020204" charset="-122"/>
            </a:endParaRPr>
          </a:p>
        </p:txBody>
      </p:sp>
      <p:grpSp>
        <p:nvGrpSpPr>
          <p:cNvPr id="21" name="组合 20"/>
          <p:cNvGrpSpPr/>
          <p:nvPr/>
        </p:nvGrpSpPr>
        <p:grpSpPr>
          <a:xfrm>
            <a:off x="3489214" y="3117167"/>
            <a:ext cx="877163" cy="914534"/>
            <a:chOff x="5176541" y="4627342"/>
            <a:chExt cx="1299568" cy="1354936"/>
          </a:xfrm>
        </p:grpSpPr>
        <p:sp>
          <p:nvSpPr>
            <p:cNvPr id="6" name="椭圆 5"/>
            <p:cNvSpPr/>
            <p:nvPr/>
          </p:nvSpPr>
          <p:spPr>
            <a:xfrm>
              <a:off x="5439230" y="4627342"/>
              <a:ext cx="736600" cy="73660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latin typeface="微软雅黑" panose="020B0503020204020204" charset="-122"/>
                  <a:ea typeface="微软雅黑" panose="020B0503020204020204" charset="-122"/>
                </a:rPr>
                <a:t>1</a:t>
              </a:r>
              <a:endParaRPr lang="en-US" altLang="zh-CN" sz="2025">
                <a:latin typeface="微软雅黑" panose="020B0503020204020204" charset="-122"/>
                <a:ea typeface="微软雅黑" panose="020B0503020204020204" charset="-122"/>
              </a:endParaRPr>
            </a:p>
          </p:txBody>
        </p:sp>
        <p:sp>
          <p:nvSpPr>
            <p:cNvPr id="14" name="矩形 13"/>
            <p:cNvSpPr/>
            <p:nvPr/>
          </p:nvSpPr>
          <p:spPr>
            <a:xfrm>
              <a:off x="5176541" y="5435091"/>
              <a:ext cx="1299568" cy="547187"/>
            </a:xfrm>
            <a:prstGeom prst="rect">
              <a:avLst/>
            </a:prstGeom>
          </p:spPr>
          <p:txBody>
            <a:bodyPr wrap="none">
              <a:spAutoFit/>
            </a:bodyPr>
            <a:lstStyle/>
            <a:p>
              <a:pPr algn="ctr"/>
              <a:r>
                <a:rPr lang="zh-CN" altLang="zh-CN" sz="1800" kern="100" dirty="0">
                  <a:effectLst/>
                  <a:ea typeface="宋体" panose="02010600030101010101" pitchFamily="2" charset="-122"/>
                  <a:cs typeface="宋体" panose="02010600030101010101" pitchFamily="2" charset="-122"/>
                </a:rPr>
                <a:t>传染源</a:t>
              </a:r>
              <a:endParaRPr lang="zh-CN" altLang="en-US" sz="1620" dirty="0">
                <a:solidFill>
                  <a:schemeClr val="tx1">
                    <a:lumMod val="50000"/>
                    <a:lumOff val="50000"/>
                  </a:schemeClr>
                </a:solidFill>
                <a:effectLst/>
                <a:latin typeface="微软雅黑" panose="020B0503020204020204" charset="-122"/>
                <a:ea typeface="微软雅黑" panose="020B0503020204020204" charset="-122"/>
              </a:endParaRPr>
            </a:p>
          </p:txBody>
        </p:sp>
      </p:grpSp>
      <p:grpSp>
        <p:nvGrpSpPr>
          <p:cNvPr id="22" name="组合 21"/>
          <p:cNvGrpSpPr/>
          <p:nvPr/>
        </p:nvGrpSpPr>
        <p:grpSpPr>
          <a:xfrm>
            <a:off x="5134381" y="441351"/>
            <a:ext cx="1005403" cy="899190"/>
            <a:chOff x="6032839" y="2075941"/>
            <a:chExt cx="1489563" cy="1332202"/>
          </a:xfrm>
        </p:grpSpPr>
        <p:sp>
          <p:nvSpPr>
            <p:cNvPr id="7" name="椭圆 6"/>
            <p:cNvSpPr/>
            <p:nvPr/>
          </p:nvSpPr>
          <p:spPr>
            <a:xfrm>
              <a:off x="6506030" y="2671543"/>
              <a:ext cx="736600" cy="736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dirty="0">
                  <a:latin typeface="微软雅黑" panose="020B0503020204020204" charset="-122"/>
                  <a:ea typeface="微软雅黑" panose="020B0503020204020204" charset="-122"/>
                </a:rPr>
                <a:t>2</a:t>
              </a:r>
              <a:endParaRPr lang="en-US" altLang="zh-CN" sz="2025" dirty="0">
                <a:latin typeface="微软雅黑" panose="020B0503020204020204" charset="-122"/>
                <a:ea typeface="微软雅黑" panose="020B0503020204020204" charset="-122"/>
              </a:endParaRPr>
            </a:p>
          </p:txBody>
        </p:sp>
        <p:sp>
          <p:nvSpPr>
            <p:cNvPr id="15" name="矩形 14"/>
            <p:cNvSpPr/>
            <p:nvPr/>
          </p:nvSpPr>
          <p:spPr>
            <a:xfrm>
              <a:off x="6032839" y="2075941"/>
              <a:ext cx="1489563" cy="501587"/>
            </a:xfrm>
            <a:prstGeom prst="rect">
              <a:avLst/>
            </a:prstGeom>
          </p:spPr>
          <p:txBody>
            <a:bodyPr wrap="none">
              <a:spAutoFit/>
            </a:bodyPr>
            <a:lstStyle/>
            <a:p>
              <a:r>
                <a:rPr lang="zh-CN" altLang="zh-CN" sz="1600" kern="100" dirty="0">
                  <a:effectLst/>
                  <a:ea typeface="宋体" panose="02010600030101010101" pitchFamily="2" charset="-122"/>
                  <a:cs typeface="宋体" panose="02010600030101010101" pitchFamily="2" charset="-122"/>
                </a:rPr>
                <a:t>传播途径</a:t>
              </a:r>
              <a:endParaRPr lang="zh-CN" altLang="en-US" sz="162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24" name="组合 23"/>
          <p:cNvGrpSpPr/>
          <p:nvPr/>
        </p:nvGrpSpPr>
        <p:grpSpPr>
          <a:xfrm>
            <a:off x="7220581" y="3102317"/>
            <a:ext cx="1107996" cy="914534"/>
            <a:chOff x="9895044" y="4627342"/>
            <a:chExt cx="1641561" cy="1354936"/>
          </a:xfrm>
        </p:grpSpPr>
        <p:sp>
          <p:nvSpPr>
            <p:cNvPr id="3" name="椭圆 2"/>
            <p:cNvSpPr/>
            <p:nvPr/>
          </p:nvSpPr>
          <p:spPr>
            <a:xfrm>
              <a:off x="10277930" y="4627342"/>
              <a:ext cx="736600" cy="7366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dirty="0">
                  <a:latin typeface="微软雅黑" panose="020B0503020204020204" charset="-122"/>
                  <a:ea typeface="微软雅黑" panose="020B0503020204020204" charset="-122"/>
                </a:rPr>
                <a:t>3</a:t>
              </a:r>
              <a:endParaRPr lang="en-US" altLang="zh-CN" sz="2025" dirty="0">
                <a:latin typeface="微软雅黑" panose="020B0503020204020204" charset="-122"/>
                <a:ea typeface="微软雅黑" panose="020B0503020204020204" charset="-122"/>
              </a:endParaRPr>
            </a:p>
          </p:txBody>
        </p:sp>
        <p:sp>
          <p:nvSpPr>
            <p:cNvPr id="17" name="矩形 16"/>
            <p:cNvSpPr/>
            <p:nvPr/>
          </p:nvSpPr>
          <p:spPr>
            <a:xfrm>
              <a:off x="9895044" y="5435091"/>
              <a:ext cx="1641561" cy="547187"/>
            </a:xfrm>
            <a:prstGeom prst="rect">
              <a:avLst/>
            </a:prstGeom>
          </p:spPr>
          <p:txBody>
            <a:bodyPr wrap="none">
              <a:spAutoFit/>
            </a:bodyPr>
            <a:lstStyle/>
            <a:p>
              <a:pPr algn="ctr"/>
              <a:r>
                <a:rPr lang="zh-CN" altLang="zh-CN" sz="1800" kern="100" dirty="0">
                  <a:effectLst/>
                  <a:ea typeface="宋体" panose="02010600030101010101" pitchFamily="2" charset="-122"/>
                  <a:cs typeface="宋体" panose="02010600030101010101" pitchFamily="2" charset="-122"/>
                </a:rPr>
                <a:t>易感人群</a:t>
              </a:r>
              <a:endParaRPr lang="zh-CN" altLang="en-US" sz="1620" dirty="0">
                <a:solidFill>
                  <a:schemeClr val="tx1">
                    <a:lumMod val="50000"/>
                    <a:lumOff val="50000"/>
                  </a:schemeClr>
                </a:solidFill>
                <a:latin typeface="微软雅黑" panose="020B0503020204020204" charset="-122"/>
                <a:ea typeface="微软雅黑" panose="020B0503020204020204" charset="-122"/>
              </a:endParaRPr>
            </a:p>
          </p:txBody>
        </p:sp>
      </p:grpSp>
      <p:sp>
        <p:nvSpPr>
          <p:cNvPr id="25" name="文本框 24"/>
          <p:cNvSpPr txBox="1"/>
          <p:nvPr/>
        </p:nvSpPr>
        <p:spPr>
          <a:xfrm>
            <a:off x="0" y="652566"/>
            <a:ext cx="4572000" cy="506677"/>
          </a:xfrm>
          <a:prstGeom prst="rect">
            <a:avLst/>
          </a:prstGeom>
          <a:noFill/>
        </p:spPr>
        <p:txBody>
          <a:bodyPr wrap="square">
            <a:spAutoFit/>
          </a:bodyPr>
          <a:lstStyle/>
          <a:p>
            <a:pPr indent="381000" algn="just">
              <a:lnSpc>
                <a:spcPct val="172000"/>
              </a:lnSpc>
              <a:spcBef>
                <a:spcPts val="1300"/>
              </a:spcBef>
              <a:spcAft>
                <a:spcPts val="1300"/>
              </a:spcAft>
            </a:pPr>
            <a:r>
              <a:rPr lang="zh-CN" altLang="zh-CN" sz="1800" b="1" kern="100" dirty="0">
                <a:effectLst/>
                <a:latin typeface="等线" panose="02010600030101010101" pitchFamily="2" charset="-122"/>
                <a:ea typeface="宋体" panose="02010600030101010101" pitchFamily="2" charset="-122"/>
                <a:cs typeface="宋体" panose="02010600030101010101" pitchFamily="2" charset="-122"/>
              </a:rPr>
              <a:t>一、隔离技术概述和目的</a:t>
            </a:r>
            <a:endParaRPr lang="zh-CN" altLang="zh-CN" sz="11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30" name="椭圆 29"/>
          <p:cNvSpPr/>
          <p:nvPr/>
        </p:nvSpPr>
        <p:spPr>
          <a:xfrm>
            <a:off x="4493915" y="1993052"/>
            <a:ext cx="2650205" cy="2015752"/>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kern="100" dirty="0">
                <a:effectLst/>
                <a:ea typeface="宋体" panose="02010600030101010101" pitchFamily="2" charset="-122"/>
                <a:cs typeface="宋体" panose="02010600030101010101" pitchFamily="2" charset="-122"/>
              </a:rPr>
              <a:t>传染病的</a:t>
            </a:r>
            <a:endParaRPr lang="en-US" altLang="zh-CN" sz="2400" b="1" kern="100" dirty="0">
              <a:effectLst/>
              <a:ea typeface="宋体" panose="02010600030101010101" pitchFamily="2" charset="-122"/>
              <a:cs typeface="宋体" panose="02010600030101010101" pitchFamily="2" charset="-122"/>
            </a:endParaRPr>
          </a:p>
          <a:p>
            <a:pPr algn="ctr"/>
            <a:r>
              <a:rPr lang="zh-CN" altLang="zh-CN" sz="2400" b="1" kern="100" dirty="0">
                <a:effectLst/>
                <a:ea typeface="宋体" panose="02010600030101010101" pitchFamily="2" charset="-122"/>
                <a:cs typeface="宋体" panose="02010600030101010101" pitchFamily="2" charset="-122"/>
              </a:rPr>
              <a:t>流行三环节</a:t>
            </a:r>
            <a:endParaRPr lang="zh-CN" altLang="en-US" sz="2400" b="1" dirty="0"/>
          </a:p>
        </p:txBody>
      </p:sp>
      <p:sp>
        <p:nvSpPr>
          <p:cNvPr id="32" name="文本框 31"/>
          <p:cNvSpPr txBox="1"/>
          <p:nvPr/>
        </p:nvSpPr>
        <p:spPr>
          <a:xfrm>
            <a:off x="669556" y="1340541"/>
            <a:ext cx="2819657" cy="2953950"/>
          </a:xfrm>
          <a:prstGeom prst="rect">
            <a:avLst/>
          </a:prstGeom>
          <a:noFill/>
        </p:spPr>
        <p:txBody>
          <a:bodyPr wrap="square">
            <a:spAutoFit/>
          </a:bodyPr>
          <a:lstStyle/>
          <a:p>
            <a:pPr indent="266700" algn="just">
              <a:lnSpc>
                <a:spcPct val="150000"/>
              </a:lnSpc>
            </a:pPr>
            <a:r>
              <a:rPr lang="zh-CN" altLang="zh-CN" sz="1800" b="1" kern="100" dirty="0">
                <a:effectLst/>
                <a:latin typeface="等线" panose="02010600030101010101" pitchFamily="2" charset="-122"/>
                <a:ea typeface="宋体" panose="02010600030101010101" pitchFamily="2" charset="-122"/>
                <a:cs typeface="宋体" panose="02010600030101010101" pitchFamily="2" charset="-122"/>
              </a:rPr>
              <a:t>隔离技术的目的：</a:t>
            </a:r>
            <a:endParaRPr lang="en-US" altLang="zh-CN" sz="1800" b="1" kern="100" dirty="0">
              <a:effectLst/>
              <a:latin typeface="等线" panose="02010600030101010101" pitchFamily="2" charset="-122"/>
              <a:ea typeface="宋体" panose="02010600030101010101" pitchFamily="2" charset="-122"/>
              <a:cs typeface="宋体" panose="02010600030101010101" pitchFamily="2" charset="-122"/>
            </a:endParaRPr>
          </a:p>
          <a:p>
            <a:pPr indent="266700" algn="just">
              <a:lnSpc>
                <a:spcPct val="150000"/>
              </a:lnSpc>
            </a:pP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通过隔离技术的实施，达到控制传染源，切断传播途径，防止病原体在人群中扩散，保护易感人群，最终达到控制和清楚传染病的目的。</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000"/>
                            </p:stCondLst>
                            <p:childTnLst>
                              <p:par>
                                <p:cTn id="15" presetID="9"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dissolve">
                                      <p:cBhvr>
                                        <p:cTn id="17" dur="500"/>
                                        <p:tgtEl>
                                          <p:spTgt spid="21"/>
                                        </p:tgtEl>
                                      </p:cBhvr>
                                    </p:animEffect>
                                  </p:childTnLst>
                                </p:cTn>
                              </p:par>
                            </p:childTnLst>
                          </p:cTn>
                        </p:par>
                        <p:par>
                          <p:cTn id="18" fill="hold">
                            <p:stCondLst>
                              <p:cond delay="1500"/>
                            </p:stCondLst>
                            <p:childTnLst>
                              <p:par>
                                <p:cTn id="19" presetID="9"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dissolve">
                                      <p:cBhvr>
                                        <p:cTn id="21" dur="500"/>
                                        <p:tgtEl>
                                          <p:spTgt spid="22"/>
                                        </p:tgtEl>
                                      </p:cBhvr>
                                    </p:animEffect>
                                  </p:childTnLst>
                                </p:cTn>
                              </p:par>
                            </p:childTnLst>
                          </p:cTn>
                        </p:par>
                        <p:par>
                          <p:cTn id="22" fill="hold">
                            <p:stCondLst>
                              <p:cond delay="2000"/>
                            </p:stCondLst>
                            <p:childTnLst>
                              <p:par>
                                <p:cTn id="23" presetID="9" presetClass="entr" presetSubtype="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dissolve">
                                      <p:cBhvr>
                                        <p:cTn id="2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27303"/>
            <a:ext cx="5189380" cy="400110"/>
            <a:chOff x="162802" y="40441"/>
            <a:chExt cx="6918851" cy="592651"/>
          </a:xfrm>
        </p:grpSpPr>
        <p:sp>
          <p:nvSpPr>
            <p:cNvPr id="9" name="文本框 8"/>
            <p:cNvSpPr txBox="1"/>
            <p:nvPr/>
          </p:nvSpPr>
          <p:spPr>
            <a:xfrm>
              <a:off x="995249" y="40441"/>
              <a:ext cx="6086404" cy="592651"/>
            </a:xfrm>
            <a:prstGeom prst="rect">
              <a:avLst/>
            </a:prstGeom>
            <a:noFill/>
          </p:spPr>
          <p:txBody>
            <a:bodyPr wrap="square" rtlCol="0">
              <a:spAutoFit/>
            </a:bodyPr>
            <a:lstStyle/>
            <a:p>
              <a:r>
                <a:rPr lang="zh-CN" altLang="en-US" sz="2000" b="1" kern="100" dirty="0">
                  <a:latin typeface="微软雅黑" panose="020B0503020204020204" charset="-122"/>
                  <a:ea typeface="微软雅黑" panose="020B0503020204020204" charset="-122"/>
                  <a:cs typeface="宋体" panose="02010600030101010101" pitchFamily="2" charset="-122"/>
                </a:rPr>
                <a:t>脱</a:t>
              </a:r>
              <a:r>
                <a:rPr lang="zh-CN" altLang="zh-CN" sz="2000" b="1" kern="100" dirty="0">
                  <a:effectLst/>
                  <a:latin typeface="微软雅黑" panose="020B0503020204020204" charset="-122"/>
                  <a:ea typeface="微软雅黑" panose="020B0503020204020204" charset="-122"/>
                  <a:cs typeface="宋体" panose="02010600030101010101" pitchFamily="2" charset="-122"/>
                </a:rPr>
                <a:t>隔离衣的操作流程</a:t>
              </a:r>
              <a:endParaRPr lang="zh-CN" altLang="en-US" sz="2000" b="1"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a:noFill/>
            </p:spPr>
          </p:pic>
        </p:grpSp>
      </p:grpSp>
      <p:pic>
        <p:nvPicPr>
          <p:cNvPr id="3" name="图片 2"/>
          <p:cNvPicPr>
            <a:picLocks noChangeAspect="1"/>
          </p:cNvPicPr>
          <p:nvPr/>
        </p:nvPicPr>
        <p:blipFill>
          <a:blip r:embed="rId2"/>
          <a:stretch>
            <a:fillRect/>
          </a:stretch>
        </p:blipFill>
        <p:spPr>
          <a:xfrm>
            <a:off x="1118972" y="485208"/>
            <a:ext cx="6652837" cy="294919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225646" y="759247"/>
            <a:ext cx="6805250" cy="2682472"/>
          </a:xfrm>
          <a:prstGeom prst="rect">
            <a:avLst/>
          </a:prstGeom>
        </p:spPr>
      </p:pic>
    </p:spTree>
  </p:cSld>
  <p:clrMapOvr>
    <a:masterClrMapping/>
  </p:clrMapOvr>
  <p:transition advClick="0" advTm="6645">
    <p:comb/>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27303"/>
            <a:ext cx="5189380" cy="707886"/>
            <a:chOff x="162802" y="40441"/>
            <a:chExt cx="6918851" cy="1048535"/>
          </a:xfrm>
        </p:grpSpPr>
        <p:sp>
          <p:nvSpPr>
            <p:cNvPr id="9" name="文本框 8"/>
            <p:cNvSpPr txBox="1"/>
            <p:nvPr/>
          </p:nvSpPr>
          <p:spPr>
            <a:xfrm>
              <a:off x="995249" y="40441"/>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穿脱隔离衣技术</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345151" y="619542"/>
            <a:ext cx="8243176" cy="3784947"/>
          </a:xfrm>
          <a:prstGeom prst="rect">
            <a:avLst/>
          </a:prstGeom>
          <a:noFill/>
        </p:spPr>
        <p:txBody>
          <a:bodyPr wrap="square">
            <a:spAutoFit/>
          </a:bodyPr>
          <a:lstStyle/>
          <a:p>
            <a:pPr indent="266700">
              <a:lnSpc>
                <a:spcPct val="150000"/>
              </a:lnSpc>
            </a:pPr>
            <a:r>
              <a:rPr lang="zh-CN" altLang="zh-CN" sz="1800" b="1" kern="100" dirty="0">
                <a:effectLst/>
                <a:latin typeface="等线" panose="02010600030101010101" pitchFamily="2" charset="-122"/>
                <a:ea typeface="宋体" panose="02010600030101010101" pitchFamily="2" charset="-122"/>
                <a:cs typeface="宋体" panose="02010600030101010101" pitchFamily="2" charset="-122"/>
              </a:rPr>
              <a:t>【注意事项】</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nSpc>
                <a:spcPct val="150000"/>
              </a:lnSpc>
            </a:pPr>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1.</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隔离衣只能在规定区域内穿脱，穿前检查有无潮湿、破损，长短须能全部遮盖工作服。</a:t>
            </a:r>
            <a:b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br>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    2.</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隔离衣每日更换，如有潮湿或污染，应立即更换。</a:t>
            </a:r>
            <a:b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br>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    3.</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穿脱隔离衣过程中避免污染衣领、面部、帽子和清洁面，始终保持衣领清洁。</a:t>
            </a:r>
            <a:b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br>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    4.</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穿好隔离衣后，双臂保持在腰部以上，视线范围内；不得进入清洁区，避免接触清洁物品。</a:t>
            </a:r>
            <a:b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br>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    5.</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消毒手时不能沾湿隔离衣，隔离衣也不可触及其他物品。</a:t>
            </a:r>
            <a:b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br>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    6.</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脱下的隔离衣如挂在半污染区，清洁面向外；挂在污染区则污染面向外。</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36174"/>
            <a:ext cx="5257678" cy="707886"/>
            <a:chOff x="162802" y="53581"/>
            <a:chExt cx="7009910" cy="1048535"/>
          </a:xfrm>
        </p:grpSpPr>
        <p:sp>
          <p:nvSpPr>
            <p:cNvPr id="9" name="文本框 8"/>
            <p:cNvSpPr txBox="1"/>
            <p:nvPr/>
          </p:nvSpPr>
          <p:spPr>
            <a:xfrm>
              <a:off x="1086308" y="53581"/>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4 </a:t>
              </a:r>
              <a:r>
                <a:rPr lang="zh-CN" altLang="zh-CN" sz="2000" dirty="0">
                  <a:solidFill>
                    <a:srgbClr val="FF7F7F"/>
                  </a:solidFill>
                  <a:latin typeface="微软雅黑" panose="020B0503020204020204" charset="-122"/>
                  <a:ea typeface="微软雅黑" panose="020B0503020204020204" charset="-122"/>
                </a:rPr>
                <a:t>戴脱无菌手套技术操作</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453089" y="613092"/>
            <a:ext cx="4572000" cy="506677"/>
          </a:xfrm>
          <a:prstGeom prst="rect">
            <a:avLst/>
          </a:prstGeom>
          <a:noFill/>
        </p:spPr>
        <p:txBody>
          <a:bodyPr wrap="square">
            <a:spAutoFit/>
          </a:bodyPr>
          <a:lstStyle/>
          <a:p>
            <a:pPr indent="381000" algn="just">
              <a:lnSpc>
                <a:spcPct val="172000"/>
              </a:lnSpc>
              <a:spcBef>
                <a:spcPts val="1300"/>
              </a:spcBef>
              <a:spcAft>
                <a:spcPts val="1300"/>
              </a:spcAft>
            </a:pPr>
            <a:r>
              <a:rPr lang="zh-CN" altLang="zh-CN" sz="1800" b="1" kern="100" dirty="0">
                <a:effectLst/>
                <a:latin typeface="等线" panose="02010600030101010101" pitchFamily="2" charset="-122"/>
                <a:ea typeface="宋体" panose="02010600030101010101" pitchFamily="2" charset="-122"/>
                <a:cs typeface="宋体" panose="02010600030101010101" pitchFamily="2" charset="-122"/>
              </a:rPr>
              <a:t>一、操作目的</a:t>
            </a:r>
            <a:endParaRPr lang="zh-CN" altLang="zh-CN" sz="11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1012874" y="1178291"/>
            <a:ext cx="7301132" cy="1291957"/>
          </a:xfrm>
          <a:prstGeom prst="rect">
            <a:avLst/>
          </a:prstGeom>
          <a:noFill/>
        </p:spPr>
        <p:txBody>
          <a:bodyPr wrap="square">
            <a:spAutoFit/>
          </a:bodyPr>
          <a:lstStyle/>
          <a:p>
            <a:pPr indent="266700" algn="just">
              <a:lnSpc>
                <a:spcPct val="150000"/>
              </a:lnSpc>
            </a:pP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无菌手套的使用可避免护理人员的双手直接接触老年人或者患者的血液、体液、粘膜以及暴露的伤口等，减少感染的发生，也是保护老年人或患者以及护理人员的重要措施之一。</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p:cNvSpPr txBox="1"/>
          <p:nvPr/>
        </p:nvSpPr>
        <p:spPr>
          <a:xfrm>
            <a:off x="523427" y="2515094"/>
            <a:ext cx="4572000" cy="506677"/>
          </a:xfrm>
          <a:prstGeom prst="rect">
            <a:avLst/>
          </a:prstGeom>
          <a:noFill/>
        </p:spPr>
        <p:txBody>
          <a:bodyPr wrap="square">
            <a:spAutoFit/>
          </a:bodyPr>
          <a:lstStyle/>
          <a:p>
            <a:pPr indent="381000" algn="just">
              <a:lnSpc>
                <a:spcPct val="172000"/>
              </a:lnSpc>
              <a:spcBef>
                <a:spcPts val="1300"/>
              </a:spcBef>
              <a:spcAft>
                <a:spcPts val="1300"/>
              </a:spcAft>
            </a:pPr>
            <a:r>
              <a:rPr lang="zh-CN" altLang="zh-CN" sz="1800" b="1" kern="100" dirty="0">
                <a:effectLst/>
                <a:latin typeface="等线" panose="02010600030101010101" pitchFamily="2" charset="-122"/>
                <a:ea typeface="宋体" panose="02010600030101010101" pitchFamily="2" charset="-122"/>
                <a:cs typeface="宋体" panose="02010600030101010101" pitchFamily="2" charset="-122"/>
              </a:rPr>
              <a:t>二、戴无菌手套的指征</a:t>
            </a:r>
            <a:endParaRPr lang="zh-CN" altLang="zh-CN" sz="11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3" name="文本框 12"/>
          <p:cNvSpPr txBox="1"/>
          <p:nvPr/>
        </p:nvSpPr>
        <p:spPr>
          <a:xfrm>
            <a:off x="1111348" y="3066617"/>
            <a:ext cx="7589520" cy="1291957"/>
          </a:xfrm>
          <a:prstGeom prst="rect">
            <a:avLst/>
          </a:prstGeom>
          <a:noFill/>
        </p:spPr>
        <p:txBody>
          <a:bodyPr wrap="square">
            <a:spAutoFit/>
          </a:bodyPr>
          <a:lstStyle/>
          <a:p>
            <a:pPr indent="266700" algn="just">
              <a:lnSpc>
                <a:spcPct val="150000"/>
              </a:lnSpc>
            </a:pPr>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1.</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需要接触老年人的伤口或者血液、体液、分泌物以及排泄物时</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2.</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为老年人清洗伤口、更换药物时</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3.</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进行无菌操作时</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27303"/>
            <a:ext cx="5189380" cy="707886"/>
            <a:chOff x="162802" y="40441"/>
            <a:chExt cx="6918851" cy="1048535"/>
          </a:xfrm>
        </p:grpSpPr>
        <p:sp>
          <p:nvSpPr>
            <p:cNvPr id="9" name="文本框 8"/>
            <p:cNvSpPr txBox="1"/>
            <p:nvPr/>
          </p:nvSpPr>
          <p:spPr>
            <a:xfrm>
              <a:off x="995249" y="40441"/>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4 </a:t>
              </a:r>
              <a:r>
                <a:rPr lang="zh-CN" altLang="zh-CN" sz="2000" dirty="0">
                  <a:solidFill>
                    <a:srgbClr val="FF7F7F"/>
                  </a:solidFill>
                  <a:latin typeface="微软雅黑" panose="020B0503020204020204" charset="-122"/>
                  <a:ea typeface="微软雅黑" panose="020B0503020204020204" charset="-122"/>
                </a:rPr>
                <a:t>戴脱无菌手套技术操作</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5" name="文本框 4"/>
          <p:cNvSpPr txBox="1"/>
          <p:nvPr/>
        </p:nvSpPr>
        <p:spPr>
          <a:xfrm>
            <a:off x="450166" y="550523"/>
            <a:ext cx="4572000" cy="369332"/>
          </a:xfrm>
          <a:prstGeom prst="rect">
            <a:avLst/>
          </a:prstGeom>
          <a:noFill/>
        </p:spPr>
        <p:txBody>
          <a:bodyPr wrap="square">
            <a:spAutoFit/>
          </a:bodyPr>
          <a:lstStyle/>
          <a:p>
            <a:pPr indent="266700" algn="just"/>
            <a:r>
              <a:rPr lang="zh-CN" altLang="zh-CN" sz="1800" b="1" kern="100" dirty="0">
                <a:effectLst/>
                <a:latin typeface="等线" panose="02010600030101010101" pitchFamily="2" charset="-122"/>
                <a:ea typeface="宋体" panose="02010600030101010101" pitchFamily="2" charset="-122"/>
                <a:cs typeface="宋体" panose="02010600030101010101" pitchFamily="2" charset="-122"/>
              </a:rPr>
              <a:t>三、操作方法和流程</a:t>
            </a:r>
            <a:endParaRPr lang="zh-CN" altLang="zh-CN" sz="11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p:cNvSpPr txBox="1"/>
          <p:nvPr/>
        </p:nvSpPr>
        <p:spPr>
          <a:xfrm>
            <a:off x="1048043" y="1073743"/>
            <a:ext cx="4572000" cy="369332"/>
          </a:xfrm>
          <a:prstGeom prst="rect">
            <a:avLst/>
          </a:prstGeom>
          <a:noFill/>
        </p:spPr>
        <p:txBody>
          <a:bodyPr wrap="square">
            <a:spAutoFit/>
          </a:bodyPr>
          <a:lstStyle/>
          <a:p>
            <a:r>
              <a:rPr lang="zh-CN" altLang="en-US" sz="1800" kern="100" dirty="0">
                <a:effectLst/>
                <a:ea typeface="宋体" panose="02010600030101010101" pitchFamily="2" charset="-122"/>
                <a:cs typeface="宋体" panose="02010600030101010101" pitchFamily="2" charset="-122"/>
              </a:rPr>
              <a:t>  戴无菌手套有</a:t>
            </a:r>
            <a:r>
              <a:rPr lang="zh-CN" altLang="zh-CN" sz="1800" kern="100" dirty="0">
                <a:effectLst/>
                <a:ea typeface="宋体" panose="02010600030101010101" pitchFamily="2" charset="-122"/>
                <a:cs typeface="宋体" panose="02010600030101010101" pitchFamily="2" charset="-122"/>
              </a:rPr>
              <a:t>两种方法</a:t>
            </a:r>
            <a:r>
              <a:rPr lang="zh-CN" altLang="en-US" sz="1800" kern="100" dirty="0">
                <a:effectLst/>
                <a:ea typeface="宋体" panose="02010600030101010101" pitchFamily="2" charset="-122"/>
                <a:cs typeface="宋体" panose="02010600030101010101" pitchFamily="2" charset="-122"/>
              </a:rPr>
              <a:t>：</a:t>
            </a:r>
            <a:endParaRPr lang="zh-CN" altLang="en-US" dirty="0"/>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6471" y="1596963"/>
            <a:ext cx="3523758" cy="2623345"/>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2166" y="1596963"/>
            <a:ext cx="3717580" cy="2477785"/>
          </a:xfrm>
          <a:prstGeom prst="rect">
            <a:avLst/>
          </a:prstGeom>
        </p:spPr>
      </p:pic>
      <p:sp>
        <p:nvSpPr>
          <p:cNvPr id="15" name="文本框 14"/>
          <p:cNvSpPr txBox="1"/>
          <p:nvPr/>
        </p:nvSpPr>
        <p:spPr>
          <a:xfrm>
            <a:off x="6267157" y="4526595"/>
            <a:ext cx="907366" cy="276999"/>
          </a:xfrm>
          <a:prstGeom prst="rect">
            <a:avLst/>
          </a:prstGeom>
          <a:noFill/>
        </p:spPr>
        <p:txBody>
          <a:bodyPr wrap="square">
            <a:spAutoFit/>
          </a:bodyPr>
          <a:lstStyle/>
          <a:p>
            <a:r>
              <a:rPr lang="zh-CN" altLang="zh-CN" sz="1200" b="1" kern="100" dirty="0">
                <a:effectLst/>
                <a:ea typeface="宋体" panose="02010600030101010101" pitchFamily="2" charset="-122"/>
                <a:cs typeface="宋体" panose="02010600030101010101" pitchFamily="2" charset="-122"/>
              </a:rPr>
              <a:t>方法</a:t>
            </a:r>
            <a:r>
              <a:rPr lang="zh-CN" altLang="en-US" sz="1200" b="1" kern="100" dirty="0">
                <a:effectLst/>
                <a:ea typeface="宋体" panose="02010600030101010101" pitchFamily="2" charset="-122"/>
                <a:cs typeface="宋体" panose="02010600030101010101" pitchFamily="2" charset="-122"/>
              </a:rPr>
              <a:t>二</a:t>
            </a:r>
            <a:endParaRPr lang="zh-CN" altLang="en-US" sz="1200" dirty="0"/>
          </a:p>
        </p:txBody>
      </p:sp>
      <p:sp>
        <p:nvSpPr>
          <p:cNvPr id="17" name="文本框 16"/>
          <p:cNvSpPr txBox="1"/>
          <p:nvPr/>
        </p:nvSpPr>
        <p:spPr>
          <a:xfrm>
            <a:off x="1875692" y="4526596"/>
            <a:ext cx="907366" cy="276999"/>
          </a:xfrm>
          <a:prstGeom prst="rect">
            <a:avLst/>
          </a:prstGeom>
          <a:noFill/>
        </p:spPr>
        <p:txBody>
          <a:bodyPr wrap="square">
            <a:spAutoFit/>
          </a:bodyPr>
          <a:lstStyle/>
          <a:p>
            <a:r>
              <a:rPr lang="zh-CN" altLang="zh-CN" sz="1200" b="1" kern="100" dirty="0">
                <a:effectLst/>
                <a:ea typeface="宋体" panose="02010600030101010101" pitchFamily="2" charset="-122"/>
                <a:cs typeface="宋体" panose="02010600030101010101" pitchFamily="2" charset="-122"/>
              </a:rPr>
              <a:t>方法一</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27303"/>
            <a:ext cx="5189380" cy="707886"/>
            <a:chOff x="162802" y="40441"/>
            <a:chExt cx="6918851" cy="1048535"/>
          </a:xfrm>
        </p:grpSpPr>
        <p:sp>
          <p:nvSpPr>
            <p:cNvPr id="9" name="文本框 8"/>
            <p:cNvSpPr txBox="1"/>
            <p:nvPr/>
          </p:nvSpPr>
          <p:spPr>
            <a:xfrm>
              <a:off x="995249" y="40441"/>
              <a:ext cx="6086404" cy="1048535"/>
            </a:xfrm>
            <a:prstGeom prst="rect">
              <a:avLst/>
            </a:prstGeom>
            <a:noFill/>
          </p:spPr>
          <p:txBody>
            <a:bodyPr wrap="square" rtlCol="0">
              <a:spAutoFit/>
            </a:bodyPr>
            <a:lstStyle/>
            <a:p>
              <a:r>
                <a:rPr lang="zh-CN" altLang="zh-CN" sz="2000" b="1" dirty="0">
                  <a:latin typeface="微软雅黑" panose="020B0503020204020204" charset="-122"/>
                  <a:ea typeface="微软雅黑" panose="020B0503020204020204" charset="-122"/>
                </a:rPr>
                <a:t>戴</a:t>
              </a:r>
              <a:r>
                <a:rPr lang="zh-CN" altLang="en-US" sz="2000" b="1" dirty="0">
                  <a:latin typeface="微软雅黑" panose="020B0503020204020204" charset="-122"/>
                  <a:ea typeface="微软雅黑" panose="020B0503020204020204" charset="-122"/>
                </a:rPr>
                <a:t>、</a:t>
              </a:r>
              <a:r>
                <a:rPr lang="zh-CN" altLang="zh-CN" sz="2000" b="1" dirty="0">
                  <a:latin typeface="微软雅黑" panose="020B0503020204020204" charset="-122"/>
                  <a:ea typeface="微软雅黑" panose="020B0503020204020204" charset="-122"/>
                </a:rPr>
                <a:t>脱无菌手套技术操作</a:t>
              </a:r>
              <a:r>
                <a:rPr lang="zh-CN" altLang="en-US" sz="2000" b="1" dirty="0">
                  <a:latin typeface="微软雅黑" panose="020B0503020204020204" charset="-122"/>
                  <a:ea typeface="微软雅黑" panose="020B0503020204020204" charset="-122"/>
                </a:rPr>
                <a:t>流程</a:t>
              </a:r>
              <a:endParaRPr lang="zh-CN" altLang="zh-CN" sz="2000" b="1" dirty="0">
                <a:latin typeface="微软雅黑" panose="020B0503020204020204" charset="-122"/>
                <a:ea typeface="微软雅黑" panose="020B0503020204020204" charset="-122"/>
              </a:endParaRPr>
            </a:p>
            <a:p>
              <a:endParaRPr lang="zh-CN" altLang="en-US" sz="2000" b="1" dirty="0">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pic>
        <p:nvPicPr>
          <p:cNvPr id="5" name="图片 4"/>
          <p:cNvPicPr>
            <a:picLocks noChangeAspect="1"/>
          </p:cNvPicPr>
          <p:nvPr/>
        </p:nvPicPr>
        <p:blipFill>
          <a:blip r:embed="rId2"/>
          <a:stretch>
            <a:fillRect/>
          </a:stretch>
        </p:blipFill>
        <p:spPr>
          <a:xfrm>
            <a:off x="1096979" y="444732"/>
            <a:ext cx="6950042" cy="467146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27303"/>
            <a:ext cx="5189380" cy="707886"/>
            <a:chOff x="162802" y="40441"/>
            <a:chExt cx="6918851" cy="1048535"/>
          </a:xfrm>
        </p:grpSpPr>
        <p:sp>
          <p:nvSpPr>
            <p:cNvPr id="9" name="文本框 8"/>
            <p:cNvSpPr txBox="1"/>
            <p:nvPr/>
          </p:nvSpPr>
          <p:spPr>
            <a:xfrm>
              <a:off x="995249" y="40441"/>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4 </a:t>
              </a:r>
              <a:r>
                <a:rPr lang="zh-CN" altLang="zh-CN" sz="2000" dirty="0">
                  <a:solidFill>
                    <a:srgbClr val="FF7F7F"/>
                  </a:solidFill>
                  <a:latin typeface="微软雅黑" panose="020B0503020204020204" charset="-122"/>
                  <a:ea typeface="微软雅黑" panose="020B0503020204020204" charset="-122"/>
                </a:rPr>
                <a:t>戴脱无菌手套技术操作</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pic>
        <p:nvPicPr>
          <p:cNvPr id="3" name="图片 2"/>
          <p:cNvPicPr>
            <a:picLocks noChangeAspect="1"/>
          </p:cNvPicPr>
          <p:nvPr/>
        </p:nvPicPr>
        <p:blipFill>
          <a:blip r:embed="rId2"/>
          <a:stretch>
            <a:fillRect/>
          </a:stretch>
        </p:blipFill>
        <p:spPr>
          <a:xfrm>
            <a:off x="1045827" y="835429"/>
            <a:ext cx="3802710" cy="307874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27303"/>
            <a:ext cx="5189380" cy="707886"/>
            <a:chOff x="162802" y="40441"/>
            <a:chExt cx="6918851" cy="1048535"/>
          </a:xfrm>
        </p:grpSpPr>
        <p:sp>
          <p:nvSpPr>
            <p:cNvPr id="9" name="文本框 8"/>
            <p:cNvSpPr txBox="1"/>
            <p:nvPr/>
          </p:nvSpPr>
          <p:spPr>
            <a:xfrm>
              <a:off x="995249" y="40441"/>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4 </a:t>
              </a:r>
              <a:r>
                <a:rPr lang="zh-CN" altLang="zh-CN" sz="2000" dirty="0">
                  <a:solidFill>
                    <a:srgbClr val="FF7F7F"/>
                  </a:solidFill>
                  <a:latin typeface="微软雅黑" panose="020B0503020204020204" charset="-122"/>
                  <a:ea typeface="微软雅黑" panose="020B0503020204020204" charset="-122"/>
                </a:rPr>
                <a:t>戴脱无菌手套技术操作</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669098" y="784783"/>
            <a:ext cx="8053755" cy="2953950"/>
          </a:xfrm>
          <a:prstGeom prst="rect">
            <a:avLst/>
          </a:prstGeom>
          <a:noFill/>
        </p:spPr>
        <p:txBody>
          <a:bodyPr wrap="square">
            <a:spAutoFit/>
          </a:bodyPr>
          <a:lstStyle/>
          <a:p>
            <a:pPr algn="just">
              <a:lnSpc>
                <a:spcPct val="150000"/>
              </a:lnSpc>
            </a:pPr>
            <a:r>
              <a:rPr lang="zh-CN" altLang="zh-CN" sz="1800" b="1" kern="100" dirty="0">
                <a:effectLst/>
                <a:latin typeface="等线" panose="02010600030101010101" pitchFamily="2" charset="-122"/>
                <a:ea typeface="宋体" panose="02010600030101010101" pitchFamily="2" charset="-122"/>
                <a:cs typeface="宋体" panose="02010600030101010101" pitchFamily="2" charset="-122"/>
              </a:rPr>
              <a:t>【注意事项】</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1. </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操作前应选择合适型号的手掌，便于操作。</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2.</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戴手套时手套外面（无菌面）不可触及任何非无菌物品；已戴手套的手不可触及未戴手套的手及另一手套的内面；未戴手套的手不可触及手套的外面。</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3.</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戴手套的过程中若出现手套破损，应立即取下手套，重新洗手</a:t>
            </a:r>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并重新选择合适型号的手套。</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4..</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脱手套时，应翻转脱下，避免强拉，脱手套后立即用七步洗手法洗手。</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840" y="456565"/>
            <a:ext cx="7683500" cy="3891280"/>
          </a:xfrm>
          <a:prstGeom prst="rect">
            <a:avLst/>
          </a:prstGeom>
          <a:noFill/>
          <a:ln w="38100">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402080" y="1464310"/>
            <a:ext cx="6760210" cy="852805"/>
          </a:xfrm>
          <a:prstGeom prst="rect">
            <a:avLst/>
          </a:prstGeom>
          <a:noFill/>
        </p:spPr>
        <p:txBody>
          <a:bodyPr wrap="square" rtlCol="0">
            <a:spAutoFit/>
          </a:bodyPr>
          <a:lstStyle/>
          <a:p>
            <a:r>
              <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演讲完毕，谢谢观看！</a:t>
            </a:r>
            <a:endPar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endParaRPr>
          </a:p>
        </p:txBody>
      </p:sp>
      <p:grpSp>
        <p:nvGrpSpPr>
          <p:cNvPr id="39" name="组合 38"/>
          <p:cNvGrpSpPr>
            <a:grpSpLocks noChangeAspect="1"/>
          </p:cNvGrpSpPr>
          <p:nvPr/>
        </p:nvGrpSpPr>
        <p:grpSpPr>
          <a:xfrm>
            <a:off x="6792461" y="452781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6232715" y="452781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7352207" y="452781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7911953" y="452781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8471701" y="452781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1"/>
          <a:stretch>
            <a:fillRect/>
          </a:stretch>
        </p:blipFill>
        <p:spPr>
          <a:xfrm>
            <a:off x="4531424" y="-587871"/>
            <a:ext cx="6034726" cy="2640192"/>
          </a:xfrm>
          <a:prstGeom prst="rect">
            <a:avLst/>
          </a:prstGeom>
        </p:spPr>
      </p:pic>
      <p:pic>
        <p:nvPicPr>
          <p:cNvPr id="5" name="图片 4" descr="89"/>
          <p:cNvPicPr>
            <a:picLocks noChangeAspect="1"/>
          </p:cNvPicPr>
          <p:nvPr/>
        </p:nvPicPr>
        <p:blipFill>
          <a:blip r:embed="rId2"/>
          <a:stretch>
            <a:fillRect/>
          </a:stretch>
        </p:blipFill>
        <p:spPr>
          <a:xfrm>
            <a:off x="-609890" y="2846009"/>
            <a:ext cx="5404204" cy="2851636"/>
          </a:xfrm>
          <a:prstGeom prst="rect">
            <a:avLst/>
          </a:prstGeom>
        </p:spPr>
      </p:pic>
      <p:pic>
        <p:nvPicPr>
          <p:cNvPr id="6" name="图片 5" descr="852"/>
          <p:cNvPicPr>
            <a:picLocks noChangeAspect="1"/>
          </p:cNvPicPr>
          <p:nvPr/>
        </p:nvPicPr>
        <p:blipFill>
          <a:blip r:embed="rId3"/>
          <a:stretch>
            <a:fillRect/>
          </a:stretch>
        </p:blipFill>
        <p:spPr>
          <a:xfrm>
            <a:off x="1358265" y="716280"/>
            <a:ext cx="981075" cy="889635"/>
          </a:xfrm>
          <a:prstGeom prst="rect">
            <a:avLst/>
          </a:prstGeom>
        </p:spPr>
      </p:pic>
      <p:pic>
        <p:nvPicPr>
          <p:cNvPr id="7" name="Keith Kenniff - Receives">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609600" y="106750"/>
            <a:ext cx="609600" cy="609600"/>
          </a:xfrm>
          <a:prstGeom prst="rect">
            <a:avLst/>
          </a:prstGeom>
        </p:spPr>
      </p:pic>
      <p:pic>
        <p:nvPicPr>
          <p:cNvPr id="8" name="图片 7" descr="852"/>
          <p:cNvPicPr>
            <a:picLocks noChangeAspect="1"/>
          </p:cNvPicPr>
          <p:nvPr/>
        </p:nvPicPr>
        <p:blipFill>
          <a:blip r:embed="rId3"/>
          <a:stretch>
            <a:fillRect/>
          </a:stretch>
        </p:blipFill>
        <p:spPr>
          <a:xfrm rot="17520000">
            <a:off x="6824980" y="2845435"/>
            <a:ext cx="981075" cy="889635"/>
          </a:xfrm>
          <a:prstGeom prst="rect">
            <a:avLst/>
          </a:prstGeom>
        </p:spPr>
      </p:pic>
      <p:sp>
        <p:nvSpPr>
          <p:cNvPr id="10" name="圆角矩形 9"/>
          <p:cNvSpPr/>
          <p:nvPr/>
        </p:nvSpPr>
        <p:spPr>
          <a:xfrm>
            <a:off x="3943350" y="2997835"/>
            <a:ext cx="1229360" cy="325120"/>
          </a:xfrm>
          <a:prstGeom prst="roundRect">
            <a:avLst/>
          </a:prstGeom>
          <a:noFill/>
          <a:ln>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50" presetClass="entr" presetSubtype="0" decel="10000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1000" fill="hold"/>
                                        <p:tgtEl>
                                          <p:spTgt spid="5"/>
                                        </p:tgtEl>
                                        <p:attrNameLst>
                                          <p:attrName>ppt_w</p:attrName>
                                        </p:attrNameLst>
                                      </p:cBhvr>
                                      <p:tavLst>
                                        <p:tav tm="0">
                                          <p:val>
                                            <p:strVal val="#ppt_w+.3"/>
                                          </p:val>
                                        </p:tav>
                                        <p:tav tm="100000">
                                          <p:val>
                                            <p:strVal val="#ppt_w"/>
                                          </p:val>
                                        </p:tav>
                                      </p:tavLst>
                                    </p:anim>
                                    <p:anim calcmode="lin" valueType="num">
                                      <p:cBhvr>
                                        <p:cTn id="11" dur="1000" fill="hold"/>
                                        <p:tgtEl>
                                          <p:spTgt spid="5"/>
                                        </p:tgtEl>
                                        <p:attrNameLst>
                                          <p:attrName>ppt_h</p:attrName>
                                        </p:attrNameLst>
                                      </p:cBhvr>
                                      <p:tavLst>
                                        <p:tav tm="0">
                                          <p:val>
                                            <p:strVal val="#ppt_h"/>
                                          </p:val>
                                        </p:tav>
                                        <p:tav tm="100000">
                                          <p:val>
                                            <p:strVal val="#ppt_h"/>
                                          </p:val>
                                        </p:tav>
                                      </p:tavLst>
                                    </p:anim>
                                    <p:animEffect transition="in" filter="fade">
                                      <p:cBhvr>
                                        <p:cTn id="12" dur="1000"/>
                                        <p:tgtEl>
                                          <p:spTgt spid="5"/>
                                        </p:tgtEl>
                                      </p:cBhvr>
                                    </p:animEffect>
                                  </p:childTnLst>
                                </p:cTn>
                              </p:par>
                            </p:childTnLst>
                          </p:cTn>
                        </p:par>
                        <p:par>
                          <p:cTn id="13" fill="hold">
                            <p:stCondLst>
                              <p:cond delay="1000"/>
                            </p:stCondLst>
                            <p:childTnLst>
                              <p:par>
                                <p:cTn id="14" presetID="50" presetClass="entr" presetSubtype="0" decel="100000"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1000" fill="hold"/>
                                        <p:tgtEl>
                                          <p:spTgt spid="35"/>
                                        </p:tgtEl>
                                        <p:attrNameLst>
                                          <p:attrName>ppt_w</p:attrName>
                                        </p:attrNameLst>
                                      </p:cBhvr>
                                      <p:tavLst>
                                        <p:tav tm="0">
                                          <p:val>
                                            <p:strVal val="#ppt_w+.3"/>
                                          </p:val>
                                        </p:tav>
                                        <p:tav tm="100000">
                                          <p:val>
                                            <p:strVal val="#ppt_w"/>
                                          </p:val>
                                        </p:tav>
                                      </p:tavLst>
                                    </p:anim>
                                    <p:anim calcmode="lin" valueType="num">
                                      <p:cBhvr>
                                        <p:cTn id="17" dur="1000" fill="hold"/>
                                        <p:tgtEl>
                                          <p:spTgt spid="35"/>
                                        </p:tgtEl>
                                        <p:attrNameLst>
                                          <p:attrName>ppt_h</p:attrName>
                                        </p:attrNameLst>
                                      </p:cBhvr>
                                      <p:tavLst>
                                        <p:tav tm="0">
                                          <p:val>
                                            <p:strVal val="#ppt_h"/>
                                          </p:val>
                                        </p:tav>
                                        <p:tav tm="100000">
                                          <p:val>
                                            <p:strVal val="#ppt_h"/>
                                          </p:val>
                                        </p:tav>
                                      </p:tavLst>
                                    </p:anim>
                                    <p:animEffect transition="in" filter="fade">
                                      <p:cBhvr>
                                        <p:cTn id="18" dur="1000"/>
                                        <p:tgtEl>
                                          <p:spTgt spid="35"/>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
                                        </p:tgtEl>
                                        <p:attrNameLst>
                                          <p:attrName>ppt_y</p:attrName>
                                        </p:attrNameLst>
                                      </p:cBhvr>
                                      <p:tavLst>
                                        <p:tav tm="0">
                                          <p:val>
                                            <p:strVal val="#ppt_y"/>
                                          </p:val>
                                        </p:tav>
                                        <p:tav tm="100000">
                                          <p:val>
                                            <p:strVal val="#ppt_y"/>
                                          </p:val>
                                        </p:tav>
                                      </p:tavLst>
                                    </p:anim>
                                    <p:anim calcmode="lin" valueType="num">
                                      <p:cBhvr>
                                        <p:cTn id="2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
                                        </p:tgtEl>
                                      </p:cBhvr>
                                    </p:animEffect>
                                  </p:childTnLst>
                                </p:cTn>
                              </p:par>
                            </p:childTnLst>
                          </p:cTn>
                        </p:par>
                        <p:par>
                          <p:cTn id="27" fill="hold">
                            <p:stCondLst>
                              <p:cond delay="2950"/>
                            </p:stCondLst>
                            <p:childTnLst>
                              <p:par>
                                <p:cTn id="28" presetID="53" presetClass="entr" presetSubtype="1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par>
                                <p:cTn id="33" presetID="53" presetClass="entr" presetSubtype="16"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500" fill="hold"/>
                                        <p:tgtEl>
                                          <p:spTgt spid="42"/>
                                        </p:tgtEl>
                                        <p:attrNameLst>
                                          <p:attrName>ppt_w</p:attrName>
                                        </p:attrNameLst>
                                      </p:cBhvr>
                                      <p:tavLst>
                                        <p:tav tm="0">
                                          <p:val>
                                            <p:fltVal val="0"/>
                                          </p:val>
                                        </p:tav>
                                        <p:tav tm="100000">
                                          <p:val>
                                            <p:strVal val="#ppt_w"/>
                                          </p:val>
                                        </p:tav>
                                      </p:tavLst>
                                    </p:anim>
                                    <p:anim calcmode="lin" valueType="num">
                                      <p:cBhvr>
                                        <p:cTn id="36" dur="500" fill="hold"/>
                                        <p:tgtEl>
                                          <p:spTgt spid="42"/>
                                        </p:tgtEl>
                                        <p:attrNameLst>
                                          <p:attrName>ppt_h</p:attrName>
                                        </p:attrNameLst>
                                      </p:cBhvr>
                                      <p:tavLst>
                                        <p:tav tm="0">
                                          <p:val>
                                            <p:fltVal val="0"/>
                                          </p:val>
                                        </p:tav>
                                        <p:tav tm="100000">
                                          <p:val>
                                            <p:strVal val="#ppt_h"/>
                                          </p:val>
                                        </p:tav>
                                      </p:tavLst>
                                    </p:anim>
                                    <p:animEffect transition="in" filter="fade">
                                      <p:cBhvr>
                                        <p:cTn id="37" dur="500"/>
                                        <p:tgtEl>
                                          <p:spTgt spid="42"/>
                                        </p:tgtEl>
                                      </p:cBhvr>
                                    </p:animEffect>
                                  </p:childTnLst>
                                </p:cTn>
                              </p:par>
                              <p:par>
                                <p:cTn id="38" presetID="53" presetClass="entr" presetSubtype="16" fill="hold"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p:cTn id="40" dur="500" fill="hold"/>
                                        <p:tgtEl>
                                          <p:spTgt spid="45"/>
                                        </p:tgtEl>
                                        <p:attrNameLst>
                                          <p:attrName>ppt_w</p:attrName>
                                        </p:attrNameLst>
                                      </p:cBhvr>
                                      <p:tavLst>
                                        <p:tav tm="0">
                                          <p:val>
                                            <p:fltVal val="0"/>
                                          </p:val>
                                        </p:tav>
                                        <p:tav tm="100000">
                                          <p:val>
                                            <p:strVal val="#ppt_w"/>
                                          </p:val>
                                        </p:tav>
                                      </p:tavLst>
                                    </p:anim>
                                    <p:anim calcmode="lin" valueType="num">
                                      <p:cBhvr>
                                        <p:cTn id="41" dur="500" fill="hold"/>
                                        <p:tgtEl>
                                          <p:spTgt spid="45"/>
                                        </p:tgtEl>
                                        <p:attrNameLst>
                                          <p:attrName>ppt_h</p:attrName>
                                        </p:attrNameLst>
                                      </p:cBhvr>
                                      <p:tavLst>
                                        <p:tav tm="0">
                                          <p:val>
                                            <p:fltVal val="0"/>
                                          </p:val>
                                        </p:tav>
                                        <p:tav tm="100000">
                                          <p:val>
                                            <p:strVal val="#ppt_h"/>
                                          </p:val>
                                        </p:tav>
                                      </p:tavLst>
                                    </p:anim>
                                    <p:animEffect transition="in" filter="fade">
                                      <p:cBhvr>
                                        <p:cTn id="42" dur="500"/>
                                        <p:tgtEl>
                                          <p:spTgt spid="45"/>
                                        </p:tgtEl>
                                      </p:cBhvr>
                                    </p:animEffect>
                                  </p:childTnLst>
                                </p:cTn>
                              </p:par>
                              <p:par>
                                <p:cTn id="43" presetID="53" presetClass="entr" presetSubtype="16" fill="hold" nodeType="with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p:cTn id="45" dur="500" fill="hold"/>
                                        <p:tgtEl>
                                          <p:spTgt spid="49"/>
                                        </p:tgtEl>
                                        <p:attrNameLst>
                                          <p:attrName>ppt_w</p:attrName>
                                        </p:attrNameLst>
                                      </p:cBhvr>
                                      <p:tavLst>
                                        <p:tav tm="0">
                                          <p:val>
                                            <p:fltVal val="0"/>
                                          </p:val>
                                        </p:tav>
                                        <p:tav tm="100000">
                                          <p:val>
                                            <p:strVal val="#ppt_w"/>
                                          </p:val>
                                        </p:tav>
                                      </p:tavLst>
                                    </p:anim>
                                    <p:anim calcmode="lin" valueType="num">
                                      <p:cBhvr>
                                        <p:cTn id="46" dur="500" fill="hold"/>
                                        <p:tgtEl>
                                          <p:spTgt spid="49"/>
                                        </p:tgtEl>
                                        <p:attrNameLst>
                                          <p:attrName>ppt_h</p:attrName>
                                        </p:attrNameLst>
                                      </p:cBhvr>
                                      <p:tavLst>
                                        <p:tav tm="0">
                                          <p:val>
                                            <p:fltVal val="0"/>
                                          </p:val>
                                        </p:tav>
                                        <p:tav tm="100000">
                                          <p:val>
                                            <p:strVal val="#ppt_h"/>
                                          </p:val>
                                        </p:tav>
                                      </p:tavLst>
                                    </p:anim>
                                    <p:animEffect transition="in" filter="fade">
                                      <p:cBhvr>
                                        <p:cTn id="47" dur="500"/>
                                        <p:tgtEl>
                                          <p:spTgt spid="49"/>
                                        </p:tgtEl>
                                      </p:cBhvr>
                                    </p:animEffect>
                                  </p:childTnLst>
                                </p:cTn>
                              </p:par>
                              <p:par>
                                <p:cTn id="48" presetID="53" presetClass="entr" presetSubtype="16" fill="hold" nodeType="withEffect">
                                  <p:stCondLst>
                                    <p:cond delay="0"/>
                                  </p:stCondLst>
                                  <p:childTnLst>
                                    <p:set>
                                      <p:cBhvr>
                                        <p:cTn id="49" dur="1" fill="hold">
                                          <p:stCondLst>
                                            <p:cond delay="0"/>
                                          </p:stCondLst>
                                        </p:cTn>
                                        <p:tgtEl>
                                          <p:spTgt spid="53"/>
                                        </p:tgtEl>
                                        <p:attrNameLst>
                                          <p:attrName>style.visibility</p:attrName>
                                        </p:attrNameLst>
                                      </p:cBhvr>
                                      <p:to>
                                        <p:strVal val="visible"/>
                                      </p:to>
                                    </p:set>
                                    <p:anim calcmode="lin" valueType="num">
                                      <p:cBhvr>
                                        <p:cTn id="50" dur="500" fill="hold"/>
                                        <p:tgtEl>
                                          <p:spTgt spid="53"/>
                                        </p:tgtEl>
                                        <p:attrNameLst>
                                          <p:attrName>ppt_w</p:attrName>
                                        </p:attrNameLst>
                                      </p:cBhvr>
                                      <p:tavLst>
                                        <p:tav tm="0">
                                          <p:val>
                                            <p:fltVal val="0"/>
                                          </p:val>
                                        </p:tav>
                                        <p:tav tm="100000">
                                          <p:val>
                                            <p:strVal val="#ppt_w"/>
                                          </p:val>
                                        </p:tav>
                                      </p:tavLst>
                                    </p:anim>
                                    <p:anim calcmode="lin" valueType="num">
                                      <p:cBhvr>
                                        <p:cTn id="51" dur="500" fill="hold"/>
                                        <p:tgtEl>
                                          <p:spTgt spid="53"/>
                                        </p:tgtEl>
                                        <p:attrNameLst>
                                          <p:attrName>ppt_h</p:attrName>
                                        </p:attrNameLst>
                                      </p:cBhvr>
                                      <p:tavLst>
                                        <p:tav tm="0">
                                          <p:val>
                                            <p:fltVal val="0"/>
                                          </p:val>
                                        </p:tav>
                                        <p:tav tm="100000">
                                          <p:val>
                                            <p:strVal val="#ppt_h"/>
                                          </p:val>
                                        </p:tav>
                                      </p:tavLst>
                                    </p:anim>
                                    <p:animEffect transition="in" filter="fade">
                                      <p:cBhvr>
                                        <p:cTn id="52" dur="500"/>
                                        <p:tgtEl>
                                          <p:spTgt spid="53"/>
                                        </p:tgtEl>
                                      </p:cBhvr>
                                    </p:animEffect>
                                  </p:childTnLst>
                                </p:cTn>
                              </p:par>
                            </p:childTnLst>
                          </p:cTn>
                        </p:par>
                        <p:par>
                          <p:cTn id="53" fill="hold">
                            <p:stCondLst>
                              <p:cond delay="3450"/>
                            </p:stCondLst>
                            <p:childTnLst>
                              <p:par>
                                <p:cTn id="54" presetID="17" presetClass="entr" presetSubtype="10" fill="hold" nodeType="after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ppt_w</p:attrName>
                                        </p:attrNameLst>
                                      </p:cBhvr>
                                      <p:tavLst>
                                        <p:tav tm="0">
                                          <p:val>
                                            <p:fltVal val="0"/>
                                          </p:val>
                                        </p:tav>
                                        <p:tav tm="100000">
                                          <p:val>
                                            <p:strVal val="#ppt_w"/>
                                          </p:val>
                                        </p:tav>
                                      </p:tavLst>
                                    </p:anim>
                                    <p:anim calcmode="lin" valueType="num">
                                      <p:cBhvr>
                                        <p:cTn id="57" dur="500" fill="hold"/>
                                        <p:tgtEl>
                                          <p:spTgt spid="6"/>
                                        </p:tgtEl>
                                        <p:attrNameLst>
                                          <p:attrName>ppt_h</p:attrName>
                                        </p:attrNameLst>
                                      </p:cBhvr>
                                      <p:tavLst>
                                        <p:tav tm="0">
                                          <p:val>
                                            <p:strVal val="#ppt_h"/>
                                          </p:val>
                                        </p:tav>
                                        <p:tav tm="100000">
                                          <p:val>
                                            <p:strVal val="#ppt_h"/>
                                          </p:val>
                                        </p:tav>
                                      </p:tavLst>
                                    </p:anim>
                                  </p:childTnLst>
                                </p:cTn>
                              </p:par>
                            </p:childTnLst>
                          </p:cTn>
                        </p:par>
                        <p:par>
                          <p:cTn id="58" fill="hold">
                            <p:stCondLst>
                              <p:cond delay="3950"/>
                            </p:stCondLst>
                            <p:childTnLst>
                              <p:par>
                                <p:cTn id="59" presetID="17" presetClass="entr" presetSubtype="10"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p:cTn id="61" dur="500" fill="hold"/>
                                        <p:tgtEl>
                                          <p:spTgt spid="8"/>
                                        </p:tgtEl>
                                        <p:attrNameLst>
                                          <p:attrName>ppt_w</p:attrName>
                                        </p:attrNameLst>
                                      </p:cBhvr>
                                      <p:tavLst>
                                        <p:tav tm="0">
                                          <p:val>
                                            <p:fltVal val="0"/>
                                          </p:val>
                                        </p:tav>
                                        <p:tav tm="100000">
                                          <p:val>
                                            <p:strVal val="#ppt_w"/>
                                          </p:val>
                                        </p:tav>
                                      </p:tavLst>
                                    </p:anim>
                                    <p:anim calcmode="lin" valueType="num">
                                      <p:cBhvr>
                                        <p:cTn id="62"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blinds(horizontal)">
                                      <p:cBhvr>
                                        <p:cTn id="6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8" repeatCount="indefinite" fill="hold" display="0">
                  <p:stCondLst>
                    <p:cond delay="indefinite"/>
                  </p:stCondLst>
                  <p:endCondLst>
                    <p:cond evt="onStopAudio" delay="0">
                      <p:tgtEl>
                        <p:sldTgt/>
                      </p:tgtEl>
                    </p:cond>
                  </p:endCondLst>
                </p:cTn>
                <p:tgtEl>
                  <p:spTgt spid="7"/>
                </p:tgtEl>
              </p:cMediaNode>
            </p:audio>
          </p:childTnLst>
        </p:cTn>
      </p:par>
    </p:tnLst>
    <p:bldLst>
      <p:bldP spid="3" grpId="0"/>
      <p:bldP spid="1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707886"/>
            <a:chOff x="162802" y="106676"/>
            <a:chExt cx="6847522" cy="1048535"/>
          </a:xfrm>
        </p:grpSpPr>
        <p:sp>
          <p:nvSpPr>
            <p:cNvPr id="9" name="文本框 8"/>
            <p:cNvSpPr txBox="1"/>
            <p:nvPr/>
          </p:nvSpPr>
          <p:spPr>
            <a:xfrm>
              <a:off x="923920" y="106676"/>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1 </a:t>
              </a:r>
              <a:r>
                <a:rPr lang="zh-CN" altLang="zh-CN" sz="2000" dirty="0">
                  <a:solidFill>
                    <a:srgbClr val="FF7F7F"/>
                  </a:solidFill>
                  <a:latin typeface="微软雅黑" panose="020B0503020204020204" charset="-122"/>
                  <a:ea typeface="微软雅黑" panose="020B0503020204020204" charset="-122"/>
                </a:rPr>
                <a:t>隔离技术概述</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pic>
        <p:nvPicPr>
          <p:cNvPr id="6" name="图片 5"/>
          <p:cNvPicPr>
            <a:picLocks noChangeAspect="1"/>
          </p:cNvPicPr>
          <p:nvPr/>
        </p:nvPicPr>
        <p:blipFill>
          <a:blip r:embed="rId2"/>
          <a:stretch>
            <a:fillRect/>
          </a:stretch>
        </p:blipFill>
        <p:spPr>
          <a:xfrm>
            <a:off x="1644929" y="896386"/>
            <a:ext cx="5854142" cy="355738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707886"/>
            <a:chOff x="162802" y="106676"/>
            <a:chExt cx="6847522" cy="1048535"/>
          </a:xfrm>
        </p:grpSpPr>
        <p:sp>
          <p:nvSpPr>
            <p:cNvPr id="9" name="文本框 8"/>
            <p:cNvSpPr txBox="1"/>
            <p:nvPr/>
          </p:nvSpPr>
          <p:spPr>
            <a:xfrm>
              <a:off x="923920" y="106676"/>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1 </a:t>
              </a:r>
              <a:r>
                <a:rPr lang="zh-CN" altLang="zh-CN" sz="2000" dirty="0">
                  <a:solidFill>
                    <a:srgbClr val="FF7F7F"/>
                  </a:solidFill>
                  <a:latin typeface="微软雅黑" panose="020B0503020204020204" charset="-122"/>
                  <a:ea typeface="微软雅黑" panose="020B0503020204020204" charset="-122"/>
                </a:rPr>
                <a:t>隔离技术概述</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669098" y="873928"/>
            <a:ext cx="4572000" cy="369332"/>
          </a:xfrm>
          <a:prstGeom prst="rect">
            <a:avLst/>
          </a:prstGeom>
          <a:noFill/>
        </p:spPr>
        <p:txBody>
          <a:bodyPr wrap="square">
            <a:spAutoFit/>
          </a:bodyPr>
          <a:lstStyle/>
          <a:p>
            <a:pPr indent="266700" algn="just"/>
            <a:r>
              <a:rPr lang="zh-CN" altLang="zh-CN" sz="1800" b="1"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二、隔离技术防护物品种类及应用</a:t>
            </a:r>
            <a:endParaRPr lang="zh-CN" altLang="zh-CN" sz="11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1139483" y="1833086"/>
            <a:ext cx="6956474" cy="1707455"/>
          </a:xfrm>
          <a:prstGeom prst="rect">
            <a:avLst/>
          </a:prstGeom>
          <a:noFill/>
        </p:spPr>
        <p:txBody>
          <a:bodyPr wrap="square">
            <a:spAutoFit/>
          </a:bodyPr>
          <a:lstStyle/>
          <a:p>
            <a:pPr indent="266700" algn="just">
              <a:lnSpc>
                <a:spcPct val="150000"/>
              </a:lnSpc>
            </a:pP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为防止病原菌在工作人员和患者间的传播，切断传播图，防止医院内感染，保护医务、护理人员，根据情况使用帽子、口罩、手套、鞋套、护目镜、防护面罩、防水围裙、隔离衣、防护服等防护用品，并加强手部卫生。</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707886"/>
            <a:chOff x="162802" y="106676"/>
            <a:chExt cx="6847522" cy="1048535"/>
          </a:xfrm>
        </p:grpSpPr>
        <p:sp>
          <p:nvSpPr>
            <p:cNvPr id="9" name="文本框 8"/>
            <p:cNvSpPr txBox="1"/>
            <p:nvPr/>
          </p:nvSpPr>
          <p:spPr>
            <a:xfrm>
              <a:off x="923920" y="106676"/>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1 </a:t>
              </a:r>
              <a:r>
                <a:rPr lang="zh-CN" altLang="zh-CN" sz="2000" dirty="0">
                  <a:solidFill>
                    <a:srgbClr val="FF7F7F"/>
                  </a:solidFill>
                  <a:latin typeface="微软雅黑" panose="020B0503020204020204" charset="-122"/>
                  <a:ea typeface="微软雅黑" panose="020B0503020204020204" charset="-122"/>
                </a:rPr>
                <a:t>隔离技术概述</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669098" y="845793"/>
            <a:ext cx="4572000" cy="369332"/>
          </a:xfrm>
          <a:prstGeom prst="rect">
            <a:avLst/>
          </a:prstGeom>
          <a:noFill/>
        </p:spPr>
        <p:txBody>
          <a:bodyPr wrap="square">
            <a:spAutoFit/>
          </a:bodyPr>
          <a:lstStyle/>
          <a:p>
            <a:pPr indent="177800" algn="just">
              <a:spcBef>
                <a:spcPts val="1200"/>
              </a:spcBef>
              <a:spcAft>
                <a:spcPts val="300"/>
              </a:spcAft>
            </a:pPr>
            <a:r>
              <a:rPr lang="zh-CN" altLang="zh-CN" sz="1800" b="1" kern="100" dirty="0">
                <a:solidFill>
                  <a:srgbClr val="000000"/>
                </a:solidFill>
                <a:effectLst/>
                <a:latin typeface="等线 Light" panose="02010600030101010101" pitchFamily="2" charset="-122"/>
                <a:ea typeface="宋体" panose="02010600030101010101" pitchFamily="2" charset="-122"/>
                <a:cs typeface="宋体" panose="02010600030101010101" pitchFamily="2" charset="-122"/>
              </a:rPr>
              <a:t>（一）帽子、口罩</a:t>
            </a:r>
            <a:endParaRPr lang="zh-CN" altLang="zh-CN" sz="2000" b="1" kern="100" dirty="0">
              <a:effectLst/>
              <a:latin typeface="等线 Light" panose="02010600030101010101" pitchFamily="2" charset="-122"/>
              <a:ea typeface="等线 Light" panose="02010600030101010101" pitchFamily="2" charset="-122"/>
              <a:cs typeface="Times New Roman" panose="02020603050405020304" pitchFamily="18" charset="0"/>
            </a:endParaRPr>
          </a:p>
        </p:txBody>
      </p:sp>
      <p:sp>
        <p:nvSpPr>
          <p:cNvPr id="5" name="文本框 4"/>
          <p:cNvSpPr txBox="1"/>
          <p:nvPr/>
        </p:nvSpPr>
        <p:spPr>
          <a:xfrm>
            <a:off x="851094" y="1281013"/>
            <a:ext cx="7758333" cy="4200445"/>
          </a:xfrm>
          <a:prstGeom prst="rect">
            <a:avLst/>
          </a:prstGeom>
          <a:noFill/>
        </p:spPr>
        <p:txBody>
          <a:bodyPr wrap="square">
            <a:spAutoFit/>
          </a:bodyPr>
          <a:lstStyle/>
          <a:p>
            <a:pPr indent="266700" algn="just">
              <a:lnSpc>
                <a:spcPct val="150000"/>
              </a:lnSpc>
            </a:pPr>
            <a:r>
              <a:rPr lang="en-US" altLang="zh-CN" sz="1800" kern="1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帽子可防止工作人员的头屑飘落、头发散落或被污染，分为一次性帽子和布制帽子。</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1800" kern="1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口罩能阻止对人体有害的可见或不可见的物质吸入呼吸道，也能防止飞沫污染无菌物品或清洁物品。口罩一般有三种类型：</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1</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）纱布口罩（如图</a:t>
            </a: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1-5</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a</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））：能保护呼吸道免受有害粉尘、气溶胶、微生物及灰尘伤害。</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2</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）外科口罩（如图</a:t>
            </a: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1-5</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b</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））：医务人员在有创操作过程中能阻止血液、体液和飞溅物传播，能阻隔空气</a:t>
            </a: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5um</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颗粒超过</a:t>
            </a: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90%,</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内层可以吸湿。</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3</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）医用防护口罩（如图</a:t>
            </a: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1-5</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c</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））：是能阻止经空气传播的直径≤</a:t>
            </a: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5pm</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感染因子或近距离</a:t>
            </a: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&lt;1m</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经飞沫传播的疾病而发生感染的口罩。</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707886"/>
            <a:chOff x="162802" y="106676"/>
            <a:chExt cx="6847522" cy="1048535"/>
          </a:xfrm>
        </p:grpSpPr>
        <p:sp>
          <p:nvSpPr>
            <p:cNvPr id="9" name="文本框 8"/>
            <p:cNvSpPr txBox="1"/>
            <p:nvPr/>
          </p:nvSpPr>
          <p:spPr>
            <a:xfrm>
              <a:off x="923920" y="106676"/>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1 </a:t>
              </a:r>
              <a:r>
                <a:rPr lang="zh-CN" altLang="zh-CN" sz="2000" dirty="0">
                  <a:solidFill>
                    <a:srgbClr val="FF7F7F"/>
                  </a:solidFill>
                  <a:latin typeface="微软雅黑" panose="020B0503020204020204" charset="-122"/>
                  <a:ea typeface="微软雅黑" panose="020B0503020204020204" charset="-122"/>
                </a:rPr>
                <a:t>隔离技术概述</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669098" y="845793"/>
            <a:ext cx="4572000" cy="369332"/>
          </a:xfrm>
          <a:prstGeom prst="rect">
            <a:avLst/>
          </a:prstGeom>
          <a:noFill/>
        </p:spPr>
        <p:txBody>
          <a:bodyPr wrap="square">
            <a:spAutoFit/>
          </a:bodyPr>
          <a:lstStyle/>
          <a:p>
            <a:pPr indent="177800" algn="just">
              <a:spcBef>
                <a:spcPts val="1200"/>
              </a:spcBef>
              <a:spcAft>
                <a:spcPts val="300"/>
              </a:spcAft>
            </a:pPr>
            <a:r>
              <a:rPr lang="zh-CN" altLang="zh-CN" sz="1800" b="1" kern="100" dirty="0">
                <a:solidFill>
                  <a:srgbClr val="000000"/>
                </a:solidFill>
                <a:effectLst/>
                <a:latin typeface="等线 Light" panose="02010600030101010101" pitchFamily="2" charset="-122"/>
                <a:ea typeface="宋体" panose="02010600030101010101" pitchFamily="2" charset="-122"/>
                <a:cs typeface="宋体" panose="02010600030101010101" pitchFamily="2" charset="-122"/>
              </a:rPr>
              <a:t>（一）帽子、口罩</a:t>
            </a:r>
            <a:endParaRPr lang="zh-CN" altLang="zh-CN" sz="2000" b="1" kern="100" dirty="0">
              <a:effectLst/>
              <a:latin typeface="等线 Light" panose="02010600030101010101" pitchFamily="2" charset="-122"/>
              <a:ea typeface="等线 Light" panose="02010600030101010101" pitchFamily="2" charset="-122"/>
              <a:cs typeface="Times New Roman" panose="02020603050405020304" pitchFamily="18" charset="0"/>
            </a:endParaRPr>
          </a:p>
        </p:txBody>
      </p:sp>
      <p:sp>
        <p:nvSpPr>
          <p:cNvPr id="5" name="文本框 4"/>
          <p:cNvSpPr txBox="1"/>
          <p:nvPr/>
        </p:nvSpPr>
        <p:spPr>
          <a:xfrm>
            <a:off x="1188719" y="1435757"/>
            <a:ext cx="6865035" cy="1707455"/>
          </a:xfrm>
          <a:prstGeom prst="rect">
            <a:avLst/>
          </a:prstGeom>
          <a:noFill/>
        </p:spPr>
        <p:txBody>
          <a:bodyPr wrap="square">
            <a:spAutoFit/>
          </a:bodyPr>
          <a:lstStyle/>
          <a:p>
            <a:pPr indent="266700" algn="just">
              <a:lnSpc>
                <a:spcPct val="150000"/>
              </a:lnSpc>
            </a:pPr>
            <a:r>
              <a:rPr lang="en-US" altLang="zh-CN" sz="1800" kern="1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帽子可防止工作人员的头屑飘落、头发散落或被污染，分为一次性帽子和布制帽子。</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1800" kern="100" dirty="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口罩能阻止对人体有害的可见或不可见的物质吸入呼吸道，也能防止飞沫污染无菌物品或清洁物品。</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707886"/>
            <a:chOff x="162802" y="106676"/>
            <a:chExt cx="6847522" cy="1048535"/>
          </a:xfrm>
        </p:grpSpPr>
        <p:sp>
          <p:nvSpPr>
            <p:cNvPr id="9" name="文本框 8"/>
            <p:cNvSpPr txBox="1"/>
            <p:nvPr/>
          </p:nvSpPr>
          <p:spPr>
            <a:xfrm>
              <a:off x="923920" y="106676"/>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1 </a:t>
              </a:r>
              <a:r>
                <a:rPr lang="zh-CN" altLang="zh-CN" sz="2000" dirty="0">
                  <a:solidFill>
                    <a:srgbClr val="FF7F7F"/>
                  </a:solidFill>
                  <a:latin typeface="微软雅黑" panose="020B0503020204020204" charset="-122"/>
                  <a:ea typeface="微软雅黑" panose="020B0503020204020204" charset="-122"/>
                </a:rPr>
                <a:t>隔离技术概述</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395602" y="597225"/>
            <a:ext cx="8454683" cy="2140266"/>
          </a:xfrm>
          <a:prstGeom prst="rect">
            <a:avLst/>
          </a:prstGeom>
          <a:noFill/>
        </p:spPr>
        <p:txBody>
          <a:bodyPr wrap="square">
            <a:spAutoFit/>
          </a:bodyPr>
          <a:lstStyle/>
          <a:p>
            <a:pPr indent="266700" algn="just">
              <a:lnSpc>
                <a:spcPct val="125000"/>
              </a:lnSpc>
            </a:pP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口罩一般有三种类型：</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25000"/>
              </a:lnSpc>
            </a:pP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1</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）纱布口罩：能保护呼吸道免受有害粉尘、气溶胶、微生物及灰尘伤害。</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25000"/>
              </a:lnSpc>
            </a:pP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2</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）外科口罩：医务人员在有创操作过程中能阻止血液、体液和飞溅物传播，能阻隔空气</a:t>
            </a: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5um</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颗粒超过</a:t>
            </a: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90%,</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内层可以吸湿。</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25000"/>
              </a:lnSpc>
            </a:pP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3</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）医用防护口：是能阻止经空气传播的直径≤</a:t>
            </a: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5pm</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感染因子或近距离</a:t>
            </a: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&lt;1m</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经飞沫传播的疾病而发生感染的口罩。</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3427" y="2737491"/>
            <a:ext cx="2193925" cy="1477645"/>
          </a:xfrm>
          <a:prstGeom prst="rect">
            <a:avLst/>
          </a:prstGeom>
        </p:spPr>
      </p:pic>
      <p:sp>
        <p:nvSpPr>
          <p:cNvPr id="6" name="文本框 5"/>
          <p:cNvSpPr txBox="1"/>
          <p:nvPr/>
        </p:nvSpPr>
        <p:spPr>
          <a:xfrm>
            <a:off x="189914" y="4116531"/>
            <a:ext cx="4572000" cy="276999"/>
          </a:xfrm>
          <a:prstGeom prst="rect">
            <a:avLst/>
          </a:prstGeom>
          <a:noFill/>
        </p:spPr>
        <p:txBody>
          <a:bodyPr wrap="square">
            <a:spAutoFit/>
          </a:bodyPr>
          <a:lstStyle/>
          <a:p>
            <a:pPr indent="803275" algn="just"/>
            <a:r>
              <a:rPr lang="zh-CN" altLang="zh-CN" sz="1200" b="1"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纱布口罩</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93322" y="2737491"/>
            <a:ext cx="1764665" cy="1764665"/>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60941" y="2729054"/>
            <a:ext cx="2072640" cy="1722120"/>
          </a:xfrm>
          <a:prstGeom prst="rect">
            <a:avLst/>
          </a:prstGeom>
        </p:spPr>
      </p:pic>
      <p:sp>
        <p:nvSpPr>
          <p:cNvPr id="14" name="文本框 13"/>
          <p:cNvSpPr txBox="1"/>
          <p:nvPr/>
        </p:nvSpPr>
        <p:spPr>
          <a:xfrm>
            <a:off x="3861581" y="4548112"/>
            <a:ext cx="4572000" cy="276999"/>
          </a:xfrm>
          <a:prstGeom prst="rect">
            <a:avLst/>
          </a:prstGeom>
          <a:noFill/>
        </p:spPr>
        <p:txBody>
          <a:bodyPr wrap="square">
            <a:spAutoFit/>
          </a:bodyPr>
          <a:lstStyle/>
          <a:p>
            <a:r>
              <a:rPr lang="zh-CN" altLang="zh-CN" sz="1200" b="1" kern="100">
                <a:solidFill>
                  <a:srgbClr val="000000"/>
                </a:solidFill>
                <a:effectLst/>
                <a:ea typeface="宋体" panose="02010600030101010101" pitchFamily="2" charset="-122"/>
                <a:cs typeface="宋体" panose="02010600030101010101" pitchFamily="2" charset="-122"/>
              </a:rPr>
              <a:t>外科口罩</a:t>
            </a:r>
            <a:r>
              <a:rPr lang="en-US" altLang="zh-CN" sz="1200" kern="100">
                <a:solidFill>
                  <a:srgbClr val="000000"/>
                </a:solidFill>
                <a:effectLst/>
                <a:latin typeface="宋体" panose="02010600030101010101" pitchFamily="2" charset="-122"/>
                <a:cs typeface="宋体" panose="02010600030101010101" pitchFamily="2" charset="-122"/>
              </a:rPr>
              <a:t> </a:t>
            </a:r>
            <a:endParaRPr lang="zh-CN" altLang="en-US" sz="1200" dirty="0"/>
          </a:p>
        </p:txBody>
      </p:sp>
      <p:sp>
        <p:nvSpPr>
          <p:cNvPr id="16" name="文本框 15"/>
          <p:cNvSpPr txBox="1"/>
          <p:nvPr/>
        </p:nvSpPr>
        <p:spPr>
          <a:xfrm>
            <a:off x="6933323" y="4459904"/>
            <a:ext cx="1764665" cy="461665"/>
          </a:xfrm>
          <a:prstGeom prst="rect">
            <a:avLst/>
          </a:prstGeom>
          <a:noFill/>
        </p:spPr>
        <p:txBody>
          <a:bodyPr wrap="square">
            <a:spAutoFit/>
          </a:bodyPr>
          <a:lstStyle/>
          <a:p>
            <a:r>
              <a:rPr lang="zh-CN" altLang="zh-CN" sz="1200" b="1" kern="100" dirty="0">
                <a:solidFill>
                  <a:srgbClr val="000000"/>
                </a:solidFill>
                <a:effectLst/>
                <a:ea typeface="宋体" panose="02010600030101010101" pitchFamily="2" charset="-122"/>
                <a:cs typeface="宋体" panose="02010600030101010101" pitchFamily="2" charset="-122"/>
              </a:rPr>
              <a:t>医用防护口罩</a:t>
            </a:r>
            <a:br>
              <a:rPr lang="en-US" altLang="zh-CN" sz="1200" kern="100" dirty="0">
                <a:solidFill>
                  <a:srgbClr val="FF0000"/>
                </a:solidFill>
                <a:effectLst/>
                <a:latin typeface="宋体" panose="02010600030101010101" pitchFamily="2" charset="-122"/>
                <a:cs typeface="宋体" panose="02010600030101010101" pitchFamily="2" charset="-122"/>
              </a:rPr>
            </a:b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707886"/>
            <a:chOff x="162802" y="106676"/>
            <a:chExt cx="6847522" cy="1048535"/>
          </a:xfrm>
        </p:grpSpPr>
        <p:sp>
          <p:nvSpPr>
            <p:cNvPr id="9" name="文本框 8"/>
            <p:cNvSpPr txBox="1"/>
            <p:nvPr/>
          </p:nvSpPr>
          <p:spPr>
            <a:xfrm>
              <a:off x="923920" y="106676"/>
              <a:ext cx="6086404" cy="1048535"/>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a:t>
              </a:r>
              <a:r>
                <a:rPr lang="zh-CN" altLang="en-US" sz="2000" dirty="0">
                  <a:solidFill>
                    <a:srgbClr val="FF7F7F"/>
                  </a:solidFill>
                  <a:latin typeface="微软雅黑" panose="020B0503020204020204" charset="-122"/>
                  <a:ea typeface="微软雅黑" panose="020B0503020204020204" charset="-122"/>
                </a:rPr>
                <a:t>任务</a:t>
              </a:r>
              <a:r>
                <a:rPr lang="en-US" altLang="zh-CN" sz="2000" dirty="0">
                  <a:solidFill>
                    <a:srgbClr val="FF7F7F"/>
                  </a:solidFill>
                  <a:latin typeface="微软雅黑" panose="020B0503020204020204" charset="-122"/>
                  <a:ea typeface="微软雅黑" panose="020B0503020204020204" charset="-122"/>
                </a:rPr>
                <a:t>1 </a:t>
              </a:r>
              <a:r>
                <a:rPr lang="zh-CN" altLang="zh-CN" sz="2000" dirty="0">
                  <a:solidFill>
                    <a:srgbClr val="FF7F7F"/>
                  </a:solidFill>
                  <a:latin typeface="微软雅黑" panose="020B0503020204020204" charset="-122"/>
                  <a:ea typeface="微软雅黑" panose="020B0503020204020204" charset="-122"/>
                </a:rPr>
                <a:t>隔离技术概述</a:t>
              </a:r>
              <a:endParaRPr lang="zh-CN" altLang="zh-CN" sz="2000" dirty="0">
                <a:solidFill>
                  <a:srgbClr val="FF7F7F"/>
                </a:solidFill>
                <a:latin typeface="微软雅黑" panose="020B0503020204020204" charset="-122"/>
                <a:ea typeface="微软雅黑" panose="020B0503020204020204" charset="-122"/>
              </a:endParaRPr>
            </a:p>
            <a:p>
              <a:endParaRPr lang="zh-CN" altLang="en-US" sz="2000" b="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p:cNvSpPr txBox="1"/>
          <p:nvPr/>
        </p:nvSpPr>
        <p:spPr>
          <a:xfrm>
            <a:off x="669098" y="595239"/>
            <a:ext cx="4572000" cy="369332"/>
          </a:xfrm>
          <a:prstGeom prst="rect">
            <a:avLst/>
          </a:prstGeom>
          <a:noFill/>
        </p:spPr>
        <p:txBody>
          <a:bodyPr wrap="square">
            <a:spAutoFit/>
          </a:bodyPr>
          <a:lstStyle/>
          <a:p>
            <a:r>
              <a:rPr lang="zh-CN" altLang="zh-CN" sz="1800" b="1" kern="100" dirty="0">
                <a:solidFill>
                  <a:srgbClr val="000000"/>
                </a:solidFill>
                <a:effectLst/>
                <a:latin typeface="等线 Light" panose="02010600030101010101" pitchFamily="2" charset="-122"/>
                <a:ea typeface="宋体" panose="02010600030101010101" pitchFamily="2" charset="-122"/>
                <a:cs typeface="宋体" panose="02010600030101010101" pitchFamily="2" charset="-122"/>
              </a:rPr>
              <a:t>（二）隔离衣</a:t>
            </a:r>
            <a:endParaRPr lang="zh-CN" altLang="en-US" dirty="0"/>
          </a:p>
        </p:txBody>
      </p:sp>
      <p:sp>
        <p:nvSpPr>
          <p:cNvPr id="5" name="文本框 4"/>
          <p:cNvSpPr txBox="1"/>
          <p:nvPr/>
        </p:nvSpPr>
        <p:spPr>
          <a:xfrm>
            <a:off x="669098" y="1047293"/>
            <a:ext cx="8050102" cy="1707455"/>
          </a:xfrm>
          <a:prstGeom prst="rect">
            <a:avLst/>
          </a:prstGeom>
          <a:noFill/>
        </p:spPr>
        <p:txBody>
          <a:bodyPr wrap="square">
            <a:spAutoFit/>
          </a:bodyPr>
          <a:lstStyle/>
          <a:p>
            <a:pPr indent="266700" algn="just">
              <a:lnSpc>
                <a:spcPct val="150000"/>
              </a:lnSpc>
            </a:pP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    </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隔离衣</a:t>
            </a:r>
            <a:r>
              <a:rPr lang="zh-CN" altLang="en-US"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用于保护医务、护理人员避免受到血液、体液和其他感染性物质污染，或用于保护患者避免感染。隔离衣分为一次性隔离衣和布制隔离衣。</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    </a:t>
            </a:r>
            <a:r>
              <a:rPr lang="zh-CN" altLang="zh-CN" sz="18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一次性隔离衣通常用无纺布制作，由帽子、上衣和裤子组成，可分为连身式、分身式两种。</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00417" y="2837470"/>
            <a:ext cx="2666365" cy="1807210"/>
          </a:xfrm>
          <a:prstGeom prst="rect">
            <a:avLst/>
          </a:prstGeom>
        </p:spPr>
      </p:pic>
      <p:sp>
        <p:nvSpPr>
          <p:cNvPr id="8" name="文本框 7"/>
          <p:cNvSpPr txBox="1"/>
          <p:nvPr/>
        </p:nvSpPr>
        <p:spPr>
          <a:xfrm>
            <a:off x="2408149" y="4644680"/>
            <a:ext cx="4572000" cy="276999"/>
          </a:xfrm>
          <a:prstGeom prst="rect">
            <a:avLst/>
          </a:prstGeom>
          <a:noFill/>
        </p:spPr>
        <p:txBody>
          <a:bodyPr wrap="square">
            <a:spAutoFit/>
          </a:bodyPr>
          <a:lstStyle/>
          <a:p>
            <a:pPr indent="1606550" algn="just"/>
            <a:r>
              <a:rPr lang="zh-CN" altLang="zh-CN" sz="1200" b="1"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隔离衣</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COMMONDATA" val="eyJoZGlkIjoiYjFiMDdiMjUzMzJlZmYxMGRkZTM4N2Q3NDdjM2EzNTcifQ=="/>
</p:tagLst>
</file>

<file path=ppt/theme/theme1.xml><?xml version="1.0" encoding="utf-8"?>
<a:theme xmlns:a="http://schemas.openxmlformats.org/drawingml/2006/main" name="Office 主题">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3459</Words>
  <Application>WPS 演示</Application>
  <PresentationFormat>全屏显示(16:9)</PresentationFormat>
  <Paragraphs>278</Paragraphs>
  <Slides>38</Slides>
  <Notes>35</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38</vt:i4>
      </vt:variant>
    </vt:vector>
  </HeadingPairs>
  <TitlesOfParts>
    <vt:vector size="54" baseType="lpstr">
      <vt:lpstr>Arial</vt:lpstr>
      <vt:lpstr>宋体</vt:lpstr>
      <vt:lpstr>Wingdings</vt:lpstr>
      <vt:lpstr>Lato Regular</vt:lpstr>
      <vt:lpstr>Segoe Print</vt:lpstr>
      <vt:lpstr>Lato Hairline</vt:lpstr>
      <vt:lpstr>Lato Light</vt:lpstr>
      <vt:lpstr>方正大标宋简体</vt:lpstr>
      <vt:lpstr>微软雅黑</vt:lpstr>
      <vt:lpstr>等线</vt:lpstr>
      <vt:lpstr>Times New Roman</vt:lpstr>
      <vt:lpstr>等线 Light</vt:lpstr>
      <vt:lpstr>Calibri</vt:lpstr>
      <vt:lpstr>Arial Unicode MS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zx</cp:lastModifiedBy>
  <cp:revision>23</cp:revision>
  <dcterms:created xsi:type="dcterms:W3CDTF">2017-07-25T02:42:00Z</dcterms:created>
  <dcterms:modified xsi:type="dcterms:W3CDTF">2022-09-13T04:27:22Z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2052-11.1.0.11544</vt:lpwstr>
  </property>
  <property fmtid="{D5CDD505-2E9C-101B-9397-08002B2CF9AE}" pid="3" name="ICV">
    <vt:lpwstr>9450E1F2A54A4F2485DB9C191F4B9319</vt:lpwstr>
  </property>
</Properties>
</file>